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4"/>
  </p:notesMasterIdLst>
  <p:sldIdLst>
    <p:sldId id="256" r:id="rId2"/>
    <p:sldId id="258" r:id="rId3"/>
    <p:sldId id="259" r:id="rId4"/>
    <p:sldId id="260" r:id="rId5"/>
    <p:sldId id="261" r:id="rId6"/>
    <p:sldId id="369" r:id="rId7"/>
    <p:sldId id="370" r:id="rId8"/>
    <p:sldId id="371" r:id="rId9"/>
    <p:sldId id="375" r:id="rId10"/>
    <p:sldId id="373" r:id="rId11"/>
    <p:sldId id="374" r:id="rId12"/>
    <p:sldId id="376" r:id="rId13"/>
    <p:sldId id="379" r:id="rId14"/>
    <p:sldId id="377" r:id="rId15"/>
    <p:sldId id="378" r:id="rId16"/>
    <p:sldId id="380" r:id="rId17"/>
    <p:sldId id="381" r:id="rId18"/>
    <p:sldId id="382" r:id="rId19"/>
    <p:sldId id="383" r:id="rId20"/>
    <p:sldId id="385" r:id="rId21"/>
    <p:sldId id="384" r:id="rId22"/>
    <p:sldId id="386" r:id="rId23"/>
    <p:sldId id="387" r:id="rId24"/>
    <p:sldId id="389" r:id="rId25"/>
    <p:sldId id="396" r:id="rId26"/>
    <p:sldId id="397" r:id="rId27"/>
    <p:sldId id="398" r:id="rId28"/>
    <p:sldId id="399" r:id="rId29"/>
    <p:sldId id="390" r:id="rId30"/>
    <p:sldId id="400" r:id="rId31"/>
    <p:sldId id="401" r:id="rId32"/>
    <p:sldId id="402" r:id="rId33"/>
    <p:sldId id="403" r:id="rId34"/>
    <p:sldId id="404" r:id="rId35"/>
    <p:sldId id="405" r:id="rId36"/>
    <p:sldId id="406" r:id="rId37"/>
    <p:sldId id="407" r:id="rId38"/>
    <p:sldId id="408" r:id="rId39"/>
    <p:sldId id="409" r:id="rId40"/>
    <p:sldId id="410" r:id="rId41"/>
    <p:sldId id="411" r:id="rId42"/>
    <p:sldId id="412" r:id="rId43"/>
    <p:sldId id="413" r:id="rId44"/>
    <p:sldId id="414" r:id="rId45"/>
    <p:sldId id="415" r:id="rId46"/>
    <p:sldId id="416" r:id="rId47"/>
    <p:sldId id="417" r:id="rId48"/>
    <p:sldId id="418" r:id="rId49"/>
    <p:sldId id="419" r:id="rId50"/>
    <p:sldId id="420" r:id="rId51"/>
    <p:sldId id="421" r:id="rId52"/>
    <p:sldId id="422" r:id="rId53"/>
    <p:sldId id="425" r:id="rId54"/>
    <p:sldId id="423" r:id="rId55"/>
    <p:sldId id="424" r:id="rId56"/>
    <p:sldId id="426" r:id="rId57"/>
    <p:sldId id="428" r:id="rId58"/>
    <p:sldId id="429" r:id="rId59"/>
    <p:sldId id="430" r:id="rId60"/>
    <p:sldId id="431" r:id="rId61"/>
    <p:sldId id="432" r:id="rId62"/>
    <p:sldId id="433" r:id="rId63"/>
    <p:sldId id="434" r:id="rId64"/>
    <p:sldId id="435" r:id="rId65"/>
    <p:sldId id="436" r:id="rId66"/>
    <p:sldId id="437" r:id="rId67"/>
    <p:sldId id="438" r:id="rId68"/>
    <p:sldId id="439" r:id="rId69"/>
    <p:sldId id="440" r:id="rId70"/>
    <p:sldId id="441" r:id="rId71"/>
    <p:sldId id="442" r:id="rId72"/>
    <p:sldId id="443" r:id="rId73"/>
    <p:sldId id="444" r:id="rId74"/>
    <p:sldId id="445" r:id="rId75"/>
    <p:sldId id="447" r:id="rId76"/>
    <p:sldId id="451" r:id="rId77"/>
    <p:sldId id="453" r:id="rId78"/>
    <p:sldId id="454" r:id="rId79"/>
    <p:sldId id="455" r:id="rId80"/>
    <p:sldId id="456" r:id="rId81"/>
    <p:sldId id="452" r:id="rId82"/>
    <p:sldId id="257" r:id="rId83"/>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FE9E2B3-8EF8-4F3D-A112-478B9865BD80}">
          <p14:sldIdLst>
            <p14:sldId id="256"/>
          </p14:sldIdLst>
        </p14:section>
        <p14:section name="Introduction" id="{73157FBA-7F88-400D-8C79-293D60FDBDEB}">
          <p14:sldIdLst>
            <p14:sldId id="258"/>
            <p14:sldId id="259"/>
            <p14:sldId id="260"/>
            <p14:sldId id="261"/>
            <p14:sldId id="369"/>
            <p14:sldId id="370"/>
          </p14:sldIdLst>
        </p14:section>
        <p14:section name="Related work" id="{7C0C7FF2-7BD0-4A76-B534-E264A90C44F3}">
          <p14:sldIdLst>
            <p14:sldId id="371"/>
            <p14:sldId id="375"/>
            <p14:sldId id="373"/>
            <p14:sldId id="374"/>
            <p14:sldId id="376"/>
            <p14:sldId id="379"/>
            <p14:sldId id="377"/>
            <p14:sldId id="378"/>
            <p14:sldId id="380"/>
            <p14:sldId id="381"/>
          </p14:sldIdLst>
        </p14:section>
        <p14:section name="Preliminaries on data collection" id="{A3964C51-D670-48F5-A574-91E6A5A100AB}">
          <p14:sldIdLst>
            <p14:sldId id="382"/>
            <p14:sldId id="383"/>
            <p14:sldId id="385"/>
            <p14:sldId id="384"/>
            <p14:sldId id="386"/>
            <p14:sldId id="387"/>
            <p14:sldId id="389"/>
            <p14:sldId id="396"/>
            <p14:sldId id="397"/>
            <p14:sldId id="398"/>
            <p14:sldId id="399"/>
            <p14:sldId id="390"/>
            <p14:sldId id="400"/>
            <p14:sldId id="401"/>
            <p14:sldId id="402"/>
            <p14:sldId id="403"/>
            <p14:sldId id="404"/>
            <p14:sldId id="405"/>
            <p14:sldId id="406"/>
            <p14:sldId id="407"/>
            <p14:sldId id="408"/>
            <p14:sldId id="409"/>
            <p14:sldId id="410"/>
          </p14:sldIdLst>
        </p14:section>
        <p14:section name="Framework structure and fundamentation" id="{029A3583-00F4-4C1F-B28B-1D46B8D6AE29}">
          <p14:sldIdLst>
            <p14:sldId id="411"/>
            <p14:sldId id="412"/>
            <p14:sldId id="413"/>
            <p14:sldId id="414"/>
            <p14:sldId id="415"/>
            <p14:sldId id="416"/>
            <p14:sldId id="417"/>
            <p14:sldId id="418"/>
          </p14:sldIdLst>
        </p14:section>
        <p14:section name="Experimental results" id="{59EB1A39-7EE9-4C4E-8B52-25E8989B4339}">
          <p14:sldIdLst>
            <p14:sldId id="419"/>
            <p14:sldId id="420"/>
            <p14:sldId id="421"/>
            <p14:sldId id="422"/>
            <p14:sldId id="425"/>
            <p14:sldId id="423"/>
            <p14:sldId id="424"/>
            <p14:sldId id="426"/>
            <p14:sldId id="428"/>
            <p14:sldId id="429"/>
            <p14:sldId id="430"/>
            <p14:sldId id="431"/>
            <p14:sldId id="432"/>
            <p14:sldId id="433"/>
            <p14:sldId id="434"/>
            <p14:sldId id="435"/>
            <p14:sldId id="436"/>
            <p14:sldId id="437"/>
            <p14:sldId id="438"/>
            <p14:sldId id="439"/>
            <p14:sldId id="440"/>
          </p14:sldIdLst>
        </p14:section>
        <p14:section name="Final considerations and future work" id="{46BCBD64-70CC-5A46-B9B3-92E377465697}">
          <p14:sldIdLst>
            <p14:sldId id="441"/>
            <p14:sldId id="442"/>
            <p14:sldId id="443"/>
            <p14:sldId id="444"/>
            <p14:sldId id="445"/>
            <p14:sldId id="447"/>
            <p14:sldId id="451"/>
            <p14:sldId id="453"/>
            <p14:sldId id="454"/>
            <p14:sldId id="455"/>
            <p14:sldId id="456"/>
            <p14:sldId id="452"/>
          </p14:sldIdLst>
        </p14:section>
        <p14:section name="Ending" id="{0E262872-28E5-4BF7-9EAB-04DD7EF8C421}">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11893"/>
    <a:srgbClr val="7A81FF"/>
    <a:srgbClr val="00FDFF"/>
    <a:srgbClr val="0096FF"/>
    <a:srgbClr val="005493"/>
    <a:srgbClr val="0F62FF"/>
    <a:srgbClr val="051F8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3"/>
    <p:restoredTop sz="82384"/>
  </p:normalViewPr>
  <p:slideViewPr>
    <p:cSldViewPr snapToGrid="0">
      <p:cViewPr varScale="1">
        <p:scale>
          <a:sx n="123" d="100"/>
          <a:sy n="123" d="100"/>
        </p:scale>
        <p:origin x="9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2C11-4C9D-1F4A-951A-CE97512F563C}" type="datetimeFigureOut">
              <a:rPr lang="pt-BR" smtClean="0"/>
              <a:t>03/10/2023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4663-90A1-D846-8898-3C9F8D7E3213}" type="slidenum">
              <a:rPr lang="pt-BR" smtClean="0"/>
              <a:t>‹#›</a:t>
            </a:fld>
            <a:endParaRPr lang="pt-BR"/>
          </a:p>
        </p:txBody>
      </p:sp>
    </p:spTree>
    <p:extLst>
      <p:ext uri="{BB962C8B-B14F-4D97-AF65-F5344CB8AC3E}">
        <p14:creationId xmlns:p14="http://schemas.microsoft.com/office/powerpoint/2010/main" val="108048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NFV: topologia usando cloud e/ou </a:t>
            </a:r>
            <a:r>
              <a:rPr lang="pt-BR" dirty="0" err="1"/>
              <a:t>edge</a:t>
            </a:r>
            <a:endParaRPr lang="pt-BR" dirty="0"/>
          </a:p>
          <a:p>
            <a:r>
              <a:rPr lang="pt-BR" dirty="0"/>
              <a:t>Estruturas com a capacidade que necessitam, economizando recursos</a:t>
            </a:r>
          </a:p>
          <a:p>
            <a:r>
              <a:rPr lang="pt-BR" dirty="0"/>
              <a:t>Vai passar a ter gerenciamento de rede unificado</a:t>
            </a:r>
          </a:p>
        </p:txBody>
      </p:sp>
      <p:sp>
        <p:nvSpPr>
          <p:cNvPr id="4" name="Slide Number Placeholder 3"/>
          <p:cNvSpPr>
            <a:spLocks noGrp="1"/>
          </p:cNvSpPr>
          <p:nvPr>
            <p:ph type="sldNum" sz="quarter" idx="5"/>
          </p:nvPr>
        </p:nvSpPr>
        <p:spPr/>
        <p:txBody>
          <a:bodyPr/>
          <a:lstStyle/>
          <a:p>
            <a:fld id="{11A34663-90A1-D846-8898-3C9F8D7E3213}" type="slidenum">
              <a:rPr lang="pt-BR" smtClean="0"/>
              <a:t>4</a:t>
            </a:fld>
            <a:endParaRPr lang="pt-BR"/>
          </a:p>
        </p:txBody>
      </p:sp>
    </p:spTree>
    <p:extLst>
      <p:ext uri="{BB962C8B-B14F-4D97-AF65-F5344CB8AC3E}">
        <p14:creationId xmlns:p14="http://schemas.microsoft.com/office/powerpoint/2010/main" val="3123105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14</a:t>
            </a:fld>
            <a:endParaRPr lang="pt-BR"/>
          </a:p>
        </p:txBody>
      </p:sp>
    </p:spTree>
    <p:extLst>
      <p:ext uri="{BB962C8B-B14F-4D97-AF65-F5344CB8AC3E}">
        <p14:creationId xmlns:p14="http://schemas.microsoft.com/office/powerpoint/2010/main" val="3003556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15</a:t>
            </a:fld>
            <a:endParaRPr lang="pt-BR"/>
          </a:p>
        </p:txBody>
      </p:sp>
    </p:spTree>
    <p:extLst>
      <p:ext uri="{BB962C8B-B14F-4D97-AF65-F5344CB8AC3E}">
        <p14:creationId xmlns:p14="http://schemas.microsoft.com/office/powerpoint/2010/main" val="3352291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16</a:t>
            </a:fld>
            <a:endParaRPr lang="pt-BR"/>
          </a:p>
        </p:txBody>
      </p:sp>
    </p:spTree>
    <p:extLst>
      <p:ext uri="{BB962C8B-B14F-4D97-AF65-F5344CB8AC3E}">
        <p14:creationId xmlns:p14="http://schemas.microsoft.com/office/powerpoint/2010/main" val="417927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Cada um considera métodos de modelagem diferentes</a:t>
            </a:r>
          </a:p>
          <a:p>
            <a:endParaRPr lang="pt-BR" dirty="0"/>
          </a:p>
          <a:p>
            <a:r>
              <a:rPr lang="pt-BR" dirty="0"/>
              <a:t>De qualquer forma, o custo computacional tende a ser maior com técnicas mais complexas</a:t>
            </a:r>
          </a:p>
        </p:txBody>
      </p:sp>
      <p:sp>
        <p:nvSpPr>
          <p:cNvPr id="4" name="Slide Number Placeholder 3"/>
          <p:cNvSpPr>
            <a:spLocks noGrp="1"/>
          </p:cNvSpPr>
          <p:nvPr>
            <p:ph type="sldNum" sz="quarter" idx="5"/>
          </p:nvPr>
        </p:nvSpPr>
        <p:spPr/>
        <p:txBody>
          <a:bodyPr/>
          <a:lstStyle/>
          <a:p>
            <a:fld id="{11A34663-90A1-D846-8898-3C9F8D7E3213}" type="slidenum">
              <a:rPr lang="pt-BR" smtClean="0"/>
              <a:t>17</a:t>
            </a:fld>
            <a:endParaRPr lang="pt-BR"/>
          </a:p>
        </p:txBody>
      </p:sp>
    </p:spTree>
    <p:extLst>
      <p:ext uri="{BB962C8B-B14F-4D97-AF65-F5344CB8AC3E}">
        <p14:creationId xmlns:p14="http://schemas.microsoft.com/office/powerpoint/2010/main" val="183707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p:txBody>
      </p:sp>
      <p:sp>
        <p:nvSpPr>
          <p:cNvPr id="4" name="Slide Number Placeholder 3"/>
          <p:cNvSpPr>
            <a:spLocks noGrp="1"/>
          </p:cNvSpPr>
          <p:nvPr>
            <p:ph type="sldNum" sz="quarter" idx="5"/>
          </p:nvPr>
        </p:nvSpPr>
        <p:spPr/>
        <p:txBody>
          <a:bodyPr/>
          <a:lstStyle/>
          <a:p>
            <a:fld id="{11A34663-90A1-D846-8898-3C9F8D7E3213}" type="slidenum">
              <a:rPr lang="pt-BR" smtClean="0"/>
              <a:t>19</a:t>
            </a:fld>
            <a:endParaRPr lang="pt-BR"/>
          </a:p>
        </p:txBody>
      </p:sp>
    </p:spTree>
    <p:extLst>
      <p:ext uri="{BB962C8B-B14F-4D97-AF65-F5344CB8AC3E}">
        <p14:creationId xmlns:p14="http://schemas.microsoft.com/office/powerpoint/2010/main" val="3986155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p:txBody>
      </p:sp>
      <p:sp>
        <p:nvSpPr>
          <p:cNvPr id="4" name="Slide Number Placeholder 3"/>
          <p:cNvSpPr>
            <a:spLocks noGrp="1"/>
          </p:cNvSpPr>
          <p:nvPr>
            <p:ph type="sldNum" sz="quarter" idx="5"/>
          </p:nvPr>
        </p:nvSpPr>
        <p:spPr/>
        <p:txBody>
          <a:bodyPr/>
          <a:lstStyle/>
          <a:p>
            <a:fld id="{11A34663-90A1-D846-8898-3C9F8D7E3213}" type="slidenum">
              <a:rPr lang="pt-BR" smtClean="0"/>
              <a:t>20</a:t>
            </a:fld>
            <a:endParaRPr lang="pt-BR"/>
          </a:p>
        </p:txBody>
      </p:sp>
    </p:spTree>
    <p:extLst>
      <p:ext uri="{BB962C8B-B14F-4D97-AF65-F5344CB8AC3E}">
        <p14:creationId xmlns:p14="http://schemas.microsoft.com/office/powerpoint/2010/main" val="696950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21</a:t>
            </a:fld>
            <a:endParaRPr lang="pt-BR"/>
          </a:p>
        </p:txBody>
      </p:sp>
    </p:spTree>
    <p:extLst>
      <p:ext uri="{BB962C8B-B14F-4D97-AF65-F5344CB8AC3E}">
        <p14:creationId xmlns:p14="http://schemas.microsoft.com/office/powerpoint/2010/main" val="1014478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22</a:t>
            </a:fld>
            <a:endParaRPr lang="pt-BR"/>
          </a:p>
        </p:txBody>
      </p:sp>
    </p:spTree>
    <p:extLst>
      <p:ext uri="{BB962C8B-B14F-4D97-AF65-F5344CB8AC3E}">
        <p14:creationId xmlns:p14="http://schemas.microsoft.com/office/powerpoint/2010/main" val="3624675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23</a:t>
            </a:fld>
            <a:endParaRPr lang="pt-BR"/>
          </a:p>
        </p:txBody>
      </p:sp>
    </p:spTree>
    <p:extLst>
      <p:ext uri="{BB962C8B-B14F-4D97-AF65-F5344CB8AC3E}">
        <p14:creationId xmlns:p14="http://schemas.microsoft.com/office/powerpoint/2010/main" val="3738351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24</a:t>
            </a:fld>
            <a:endParaRPr lang="pt-BR"/>
          </a:p>
        </p:txBody>
      </p:sp>
    </p:spTree>
    <p:extLst>
      <p:ext uri="{BB962C8B-B14F-4D97-AF65-F5344CB8AC3E}">
        <p14:creationId xmlns:p14="http://schemas.microsoft.com/office/powerpoint/2010/main" val="404476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5</a:t>
            </a:fld>
            <a:endParaRPr lang="pt-BR"/>
          </a:p>
        </p:txBody>
      </p:sp>
    </p:spTree>
    <p:extLst>
      <p:ext uri="{BB962C8B-B14F-4D97-AF65-F5344CB8AC3E}">
        <p14:creationId xmlns:p14="http://schemas.microsoft.com/office/powerpoint/2010/main" val="179792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NWDAF é uma interface padrão do 5G</a:t>
            </a:r>
          </a:p>
          <a:p>
            <a:pPr marL="171450" indent="-171450">
              <a:buFontTx/>
              <a:buChar char="-"/>
            </a:pPr>
            <a:r>
              <a:rPr lang="pt-BR" dirty="0"/>
              <a:t>Pode se comunicar com a camada </a:t>
            </a:r>
            <a:r>
              <a:rPr lang="pt-BR" dirty="0" err="1"/>
              <a:t>Policy</a:t>
            </a:r>
            <a:r>
              <a:rPr lang="pt-BR" dirty="0"/>
              <a:t> </a:t>
            </a:r>
            <a:r>
              <a:rPr lang="pt-BR" dirty="0" err="1"/>
              <a:t>Control</a:t>
            </a:r>
            <a:r>
              <a:rPr lang="pt-BR" dirty="0"/>
              <a:t> </a:t>
            </a:r>
            <a:r>
              <a:rPr lang="pt-BR" dirty="0" err="1"/>
              <a:t>Function</a:t>
            </a:r>
            <a:r>
              <a:rPr lang="pt-BR" dirty="0"/>
              <a:t> (PCF)</a:t>
            </a:r>
          </a:p>
          <a:p>
            <a:pPr marL="171450" indent="-171450">
              <a:buFontTx/>
              <a:buChar char="-"/>
            </a:pPr>
            <a:r>
              <a:rPr lang="pt-BR" dirty="0"/>
              <a:t>PCF: camada de gestão de políticas de fatiamento</a:t>
            </a:r>
          </a:p>
          <a:p>
            <a:pPr marL="171450" indent="-171450">
              <a:buFontTx/>
              <a:buChar char="-"/>
            </a:pPr>
            <a:r>
              <a:rPr lang="pt-BR" dirty="0"/>
              <a:t>Podem se comunicar por uma interface N23</a:t>
            </a:r>
          </a:p>
          <a:p>
            <a:pPr marL="171450" indent="-171450">
              <a:buFontTx/>
              <a:buChar char="-"/>
            </a:pPr>
            <a:endParaRPr lang="pt-BR" dirty="0"/>
          </a:p>
          <a:p>
            <a:pPr marL="171450" indent="-171450">
              <a:buFontTx/>
              <a:buChar char="-"/>
            </a:pPr>
            <a:r>
              <a:rPr lang="pt-BR" dirty="0"/>
              <a:t>Também pode se comunicar com uma função Network </a:t>
            </a:r>
            <a:r>
              <a:rPr lang="pt-BR" dirty="0" err="1"/>
              <a:t>Slice</a:t>
            </a:r>
            <a:r>
              <a:rPr lang="pt-BR" dirty="0"/>
              <a:t> </a:t>
            </a:r>
            <a:r>
              <a:rPr lang="pt-BR" dirty="0" err="1"/>
              <a:t>Selection</a:t>
            </a:r>
            <a:r>
              <a:rPr lang="pt-BR" dirty="0"/>
              <a:t> </a:t>
            </a:r>
            <a:r>
              <a:rPr lang="pt-BR" dirty="0" err="1"/>
              <a:t>Function</a:t>
            </a:r>
            <a:r>
              <a:rPr lang="pt-BR" dirty="0"/>
              <a:t> (NSSF)</a:t>
            </a:r>
          </a:p>
          <a:p>
            <a:pPr marL="171450" indent="-171450">
              <a:buFontTx/>
              <a:buChar char="-"/>
            </a:pPr>
            <a:r>
              <a:rPr lang="pt-BR" dirty="0"/>
              <a:t>Pode se comunicar por uma interface N34</a:t>
            </a:r>
          </a:p>
        </p:txBody>
      </p:sp>
      <p:sp>
        <p:nvSpPr>
          <p:cNvPr id="4" name="Slide Number Placeholder 3"/>
          <p:cNvSpPr>
            <a:spLocks noGrp="1"/>
          </p:cNvSpPr>
          <p:nvPr>
            <p:ph type="sldNum" sz="quarter" idx="5"/>
          </p:nvPr>
        </p:nvSpPr>
        <p:spPr/>
        <p:txBody>
          <a:bodyPr/>
          <a:lstStyle/>
          <a:p>
            <a:fld id="{11A34663-90A1-D846-8898-3C9F8D7E3213}" type="slidenum">
              <a:rPr lang="pt-BR" smtClean="0"/>
              <a:t>25</a:t>
            </a:fld>
            <a:endParaRPr lang="pt-BR"/>
          </a:p>
        </p:txBody>
      </p:sp>
    </p:spTree>
    <p:extLst>
      <p:ext uri="{BB962C8B-B14F-4D97-AF65-F5344CB8AC3E}">
        <p14:creationId xmlns:p14="http://schemas.microsoft.com/office/powerpoint/2010/main" val="3809013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Armazenado para análises futuras</a:t>
            </a:r>
          </a:p>
        </p:txBody>
      </p:sp>
      <p:sp>
        <p:nvSpPr>
          <p:cNvPr id="4" name="Slide Number Placeholder 3"/>
          <p:cNvSpPr>
            <a:spLocks noGrp="1"/>
          </p:cNvSpPr>
          <p:nvPr>
            <p:ph type="sldNum" sz="quarter" idx="5"/>
          </p:nvPr>
        </p:nvSpPr>
        <p:spPr/>
        <p:txBody>
          <a:bodyPr/>
          <a:lstStyle/>
          <a:p>
            <a:fld id="{11A34663-90A1-D846-8898-3C9F8D7E3213}" type="slidenum">
              <a:rPr lang="pt-BR" smtClean="0"/>
              <a:t>26</a:t>
            </a:fld>
            <a:endParaRPr lang="pt-BR"/>
          </a:p>
        </p:txBody>
      </p:sp>
    </p:spTree>
    <p:extLst>
      <p:ext uri="{BB962C8B-B14F-4D97-AF65-F5344CB8AC3E}">
        <p14:creationId xmlns:p14="http://schemas.microsoft.com/office/powerpoint/2010/main" val="1073332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27</a:t>
            </a:fld>
            <a:endParaRPr lang="pt-BR"/>
          </a:p>
        </p:txBody>
      </p:sp>
    </p:spTree>
    <p:extLst>
      <p:ext uri="{BB962C8B-B14F-4D97-AF65-F5344CB8AC3E}">
        <p14:creationId xmlns:p14="http://schemas.microsoft.com/office/powerpoint/2010/main" val="941013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Bases para registro das predições</a:t>
            </a:r>
          </a:p>
          <a:p>
            <a:endParaRPr lang="pt-BR" dirty="0"/>
          </a:p>
          <a:p>
            <a:r>
              <a:rPr lang="pt-BR" dirty="0" err="1"/>
              <a:t>Nnwdaf_AnalyticsSubscription</a:t>
            </a:r>
            <a:r>
              <a:rPr lang="pt-BR" dirty="0"/>
              <a:t> </a:t>
            </a:r>
            <a:r>
              <a:rPr lang="pt-BR" dirty="0" err="1"/>
              <a:t>service</a:t>
            </a:r>
            <a:endParaRPr lang="pt-BR" dirty="0"/>
          </a:p>
          <a:p>
            <a:r>
              <a:rPr lang="pt-BR" dirty="0"/>
              <a:t>- Serviço Publisher-</a:t>
            </a:r>
            <a:r>
              <a:rPr lang="pt-BR" dirty="0" err="1"/>
              <a:t>subscriber</a:t>
            </a:r>
            <a:endParaRPr lang="pt-BR" dirty="0"/>
          </a:p>
          <a:p>
            <a:r>
              <a:rPr lang="pt-BR" dirty="0"/>
              <a:t>- Uso interno no core 5G</a:t>
            </a:r>
          </a:p>
        </p:txBody>
      </p:sp>
      <p:sp>
        <p:nvSpPr>
          <p:cNvPr id="4" name="Slide Number Placeholder 3"/>
          <p:cNvSpPr>
            <a:spLocks noGrp="1"/>
          </p:cNvSpPr>
          <p:nvPr>
            <p:ph type="sldNum" sz="quarter" idx="5"/>
          </p:nvPr>
        </p:nvSpPr>
        <p:spPr/>
        <p:txBody>
          <a:bodyPr/>
          <a:lstStyle/>
          <a:p>
            <a:fld id="{11A34663-90A1-D846-8898-3C9F8D7E3213}" type="slidenum">
              <a:rPr lang="pt-BR" smtClean="0"/>
              <a:t>28</a:t>
            </a:fld>
            <a:endParaRPr lang="pt-BR"/>
          </a:p>
        </p:txBody>
      </p:sp>
    </p:spTree>
    <p:extLst>
      <p:ext uri="{BB962C8B-B14F-4D97-AF65-F5344CB8AC3E}">
        <p14:creationId xmlns:p14="http://schemas.microsoft.com/office/powerpoint/2010/main" val="2181297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29</a:t>
            </a:fld>
            <a:endParaRPr lang="pt-BR"/>
          </a:p>
        </p:txBody>
      </p:sp>
    </p:spTree>
    <p:extLst>
      <p:ext uri="{BB962C8B-B14F-4D97-AF65-F5344CB8AC3E}">
        <p14:creationId xmlns:p14="http://schemas.microsoft.com/office/powerpoint/2010/main" val="167473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Nem todas as bases de dados foram exploradas</a:t>
            </a:r>
          </a:p>
          <a:p>
            <a:endParaRPr lang="pt-BR" dirty="0"/>
          </a:p>
          <a:p>
            <a:r>
              <a:rPr lang="pt-BR" dirty="0"/>
              <a:t>Escolheu-se a cidade de Milão</a:t>
            </a:r>
          </a:p>
          <a:p>
            <a:endParaRPr lang="pt-BR" dirty="0"/>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30</a:t>
            </a:fld>
            <a:endParaRPr lang="pt-BR"/>
          </a:p>
        </p:txBody>
      </p:sp>
    </p:spTree>
    <p:extLst>
      <p:ext uri="{BB962C8B-B14F-4D97-AF65-F5344CB8AC3E}">
        <p14:creationId xmlns:p14="http://schemas.microsoft.com/office/powerpoint/2010/main" val="1907012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grids são regulares apesar da cobertura das torres não ser</a:t>
            </a:r>
          </a:p>
          <a:p>
            <a:r>
              <a:rPr lang="pt-BR" dirty="0"/>
              <a:t>- Anonimização dos dados que será explorada mais adiante</a:t>
            </a:r>
          </a:p>
        </p:txBody>
      </p:sp>
      <p:sp>
        <p:nvSpPr>
          <p:cNvPr id="4" name="Slide Number Placeholder 3"/>
          <p:cNvSpPr>
            <a:spLocks noGrp="1"/>
          </p:cNvSpPr>
          <p:nvPr>
            <p:ph type="sldNum" sz="quarter" idx="5"/>
          </p:nvPr>
        </p:nvSpPr>
        <p:spPr/>
        <p:txBody>
          <a:bodyPr/>
          <a:lstStyle/>
          <a:p>
            <a:fld id="{11A34663-90A1-D846-8898-3C9F8D7E3213}" type="slidenum">
              <a:rPr lang="pt-BR" smtClean="0"/>
              <a:t>31</a:t>
            </a:fld>
            <a:endParaRPr lang="pt-BR"/>
          </a:p>
        </p:txBody>
      </p:sp>
    </p:spTree>
    <p:extLst>
      <p:ext uri="{BB962C8B-B14F-4D97-AF65-F5344CB8AC3E}">
        <p14:creationId xmlns:p14="http://schemas.microsoft.com/office/powerpoint/2010/main" val="1292190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32</a:t>
            </a:fld>
            <a:endParaRPr lang="pt-BR"/>
          </a:p>
        </p:txBody>
      </p:sp>
    </p:spTree>
    <p:extLst>
      <p:ext uri="{BB962C8B-B14F-4D97-AF65-F5344CB8AC3E}">
        <p14:creationId xmlns:p14="http://schemas.microsoft.com/office/powerpoint/2010/main" val="3082326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33</a:t>
            </a:fld>
            <a:endParaRPr lang="pt-BR"/>
          </a:p>
        </p:txBody>
      </p:sp>
    </p:spTree>
    <p:extLst>
      <p:ext uri="{BB962C8B-B14F-4D97-AF65-F5344CB8AC3E}">
        <p14:creationId xmlns:p14="http://schemas.microsoft.com/office/powerpoint/2010/main" val="296702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34</a:t>
            </a:fld>
            <a:endParaRPr lang="pt-BR"/>
          </a:p>
        </p:txBody>
      </p:sp>
    </p:spTree>
    <p:extLst>
      <p:ext uri="{BB962C8B-B14F-4D97-AF65-F5344CB8AC3E}">
        <p14:creationId xmlns:p14="http://schemas.microsoft.com/office/powerpoint/2010/main" val="313368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Estes são os desafios a atentar-se em uma implementação de ML em 5G</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46091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Gráfico superior</a:t>
            </a:r>
          </a:p>
          <a:p>
            <a:pPr marL="171450" indent="-171450">
              <a:buFontTx/>
              <a:buChar char="-"/>
            </a:pPr>
            <a:r>
              <a:rPr lang="pt-BR" dirty="0"/>
              <a:t>Cada região tem seu padrão de tráfego</a:t>
            </a:r>
          </a:p>
          <a:p>
            <a:pPr marL="171450" indent="-171450">
              <a:buFontTx/>
              <a:buChar char="-"/>
            </a:pPr>
            <a:r>
              <a:rPr lang="pt-BR" dirty="0" err="1"/>
              <a:t>Bocconi</a:t>
            </a:r>
            <a:r>
              <a:rPr lang="pt-BR" dirty="0"/>
              <a:t>: universidade; redução do tráfego aos finais de semana</a:t>
            </a:r>
          </a:p>
          <a:p>
            <a:pPr marL="171450" indent="-171450">
              <a:buFontTx/>
              <a:buChar char="-"/>
            </a:pPr>
            <a:r>
              <a:rPr lang="pt-BR" dirty="0" err="1"/>
              <a:t>Duomo</a:t>
            </a:r>
            <a:r>
              <a:rPr lang="pt-BR" dirty="0"/>
              <a:t> e </a:t>
            </a:r>
            <a:r>
              <a:rPr lang="pt-BR" dirty="0" err="1"/>
              <a:t>Navigli</a:t>
            </a:r>
            <a:r>
              <a:rPr lang="pt-BR" dirty="0"/>
              <a:t>: tráfego mais intenso, majoritariamente de regiões turísticas</a:t>
            </a:r>
          </a:p>
          <a:p>
            <a:pPr marL="171450" indent="-171450">
              <a:buFontTx/>
              <a:buChar char="-"/>
            </a:pPr>
            <a:r>
              <a:rPr lang="pt-BR" dirty="0" err="1"/>
              <a:t>Navigli</a:t>
            </a:r>
            <a:r>
              <a:rPr lang="pt-BR" dirty="0"/>
              <a:t>: bairro turístico com grande tráfego no período noturno</a:t>
            </a:r>
          </a:p>
          <a:p>
            <a:pPr marL="171450" indent="-171450">
              <a:buFontTx/>
              <a:buChar char="-"/>
            </a:pPr>
            <a:endParaRPr lang="pt-BR" dirty="0"/>
          </a:p>
          <a:p>
            <a:pPr marL="0" indent="0">
              <a:buFontTx/>
              <a:buNone/>
            </a:pPr>
            <a:r>
              <a:rPr lang="pt-BR" dirty="0"/>
              <a:t>Gráfico inferior</a:t>
            </a:r>
          </a:p>
          <a:p>
            <a:pPr marL="0" indent="0">
              <a:buFontTx/>
              <a:buNone/>
            </a:pPr>
            <a:r>
              <a:rPr lang="pt-BR" dirty="0"/>
              <a:t>- Bosco fica quase imperceptível por ser menos movimentado</a:t>
            </a:r>
          </a:p>
        </p:txBody>
      </p:sp>
      <p:sp>
        <p:nvSpPr>
          <p:cNvPr id="4" name="Slide Number Placeholder 3"/>
          <p:cNvSpPr>
            <a:spLocks noGrp="1"/>
          </p:cNvSpPr>
          <p:nvPr>
            <p:ph type="sldNum" sz="quarter" idx="5"/>
          </p:nvPr>
        </p:nvSpPr>
        <p:spPr/>
        <p:txBody>
          <a:bodyPr/>
          <a:lstStyle/>
          <a:p>
            <a:fld id="{11A34663-90A1-D846-8898-3C9F8D7E3213}" type="slidenum">
              <a:rPr lang="pt-BR" smtClean="0"/>
              <a:t>35</a:t>
            </a:fld>
            <a:endParaRPr lang="pt-BR"/>
          </a:p>
        </p:txBody>
      </p:sp>
    </p:spTree>
    <p:extLst>
      <p:ext uri="{BB962C8B-B14F-4D97-AF65-F5344CB8AC3E}">
        <p14:creationId xmlns:p14="http://schemas.microsoft.com/office/powerpoint/2010/main" val="1107737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Sudden</a:t>
            </a:r>
            <a:r>
              <a:rPr lang="pt-BR" dirty="0"/>
              <a:t> </a:t>
            </a:r>
            <a:r>
              <a:rPr lang="pt-BR" dirty="0" err="1"/>
              <a:t>changes</a:t>
            </a:r>
            <a:r>
              <a:rPr lang="pt-BR" dirty="0"/>
              <a:t>:</a:t>
            </a:r>
          </a:p>
          <a:p>
            <a:pPr marL="171450" indent="-171450">
              <a:buFontTx/>
              <a:buChar char="-"/>
            </a:pPr>
            <a:r>
              <a:rPr lang="pt-BR" dirty="0"/>
              <a:t>Rede pode ter um comportamento irregular</a:t>
            </a:r>
          </a:p>
          <a:p>
            <a:pPr marL="171450" indent="-171450">
              <a:buFontTx/>
              <a:buChar char="-"/>
            </a:pPr>
            <a:r>
              <a:rPr lang="pt-BR" dirty="0"/>
              <a:t>Fundamentalmente, em redes móveis, estamos falando do comportamento humano</a:t>
            </a:r>
          </a:p>
          <a:p>
            <a:pPr marL="171450" indent="-171450">
              <a:buFontTx/>
              <a:buChar char="-"/>
            </a:pPr>
            <a:endParaRPr lang="pt-BR" dirty="0"/>
          </a:p>
          <a:p>
            <a:pPr marL="0" indent="0">
              <a:buFontTx/>
              <a:buNone/>
            </a:pPr>
            <a:r>
              <a:rPr lang="pt-BR" dirty="0" err="1"/>
              <a:t>Traffic</a:t>
            </a:r>
            <a:r>
              <a:rPr lang="pt-BR" dirty="0"/>
              <a:t> “hubs”:</a:t>
            </a:r>
          </a:p>
          <a:p>
            <a:pPr marL="171450" indent="-171450">
              <a:buFontTx/>
              <a:buChar char="-"/>
            </a:pPr>
            <a:r>
              <a:rPr lang="pt-BR" dirty="0"/>
              <a:t>Pessoas se deslocam em transporte público</a:t>
            </a:r>
          </a:p>
          <a:p>
            <a:pPr marL="171450" indent="-171450">
              <a:buFontTx/>
              <a:buChar char="-"/>
            </a:pPr>
            <a:r>
              <a:rPr lang="pt-BR" dirty="0"/>
              <a:t>Transporte cada vez mais eficiente</a:t>
            </a:r>
          </a:p>
          <a:p>
            <a:pPr marL="171450" indent="-171450">
              <a:buFontTx/>
              <a:buChar char="-"/>
            </a:pPr>
            <a:r>
              <a:rPr lang="pt-BR" dirty="0"/>
              <a:t>Cria correlações entre regiões fisicamente distantes</a:t>
            </a:r>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36</a:t>
            </a:fld>
            <a:endParaRPr lang="pt-BR"/>
          </a:p>
        </p:txBody>
      </p:sp>
    </p:spTree>
    <p:extLst>
      <p:ext uri="{BB962C8B-B14F-4D97-AF65-F5344CB8AC3E}">
        <p14:creationId xmlns:p14="http://schemas.microsoft.com/office/powerpoint/2010/main" val="1585897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Azul: metro</a:t>
            </a:r>
          </a:p>
          <a:p>
            <a:r>
              <a:rPr lang="pt-BR" dirty="0"/>
              <a:t>Verde: bonde</a:t>
            </a:r>
          </a:p>
          <a:p>
            <a:r>
              <a:rPr lang="pt-BR" dirty="0"/>
              <a:t>Vermelho: ônibus</a:t>
            </a:r>
          </a:p>
          <a:p>
            <a:endParaRPr lang="pt-BR" dirty="0"/>
          </a:p>
          <a:p>
            <a:r>
              <a:rPr lang="pt-BR" dirty="0"/>
              <a:t>Dados coletados com a API do Google Maps</a:t>
            </a:r>
          </a:p>
        </p:txBody>
      </p:sp>
      <p:sp>
        <p:nvSpPr>
          <p:cNvPr id="4" name="Slide Number Placeholder 3"/>
          <p:cNvSpPr>
            <a:spLocks noGrp="1"/>
          </p:cNvSpPr>
          <p:nvPr>
            <p:ph type="sldNum" sz="quarter" idx="5"/>
          </p:nvPr>
        </p:nvSpPr>
        <p:spPr/>
        <p:txBody>
          <a:bodyPr/>
          <a:lstStyle/>
          <a:p>
            <a:fld id="{11A34663-90A1-D846-8898-3C9F8D7E3213}" type="slidenum">
              <a:rPr lang="pt-BR" smtClean="0"/>
              <a:t>37</a:t>
            </a:fld>
            <a:endParaRPr lang="pt-BR"/>
          </a:p>
        </p:txBody>
      </p:sp>
    </p:spTree>
    <p:extLst>
      <p:ext uri="{BB962C8B-B14F-4D97-AF65-F5344CB8AC3E}">
        <p14:creationId xmlns:p14="http://schemas.microsoft.com/office/powerpoint/2010/main" val="1168333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38</a:t>
            </a:fld>
            <a:endParaRPr lang="pt-BR"/>
          </a:p>
        </p:txBody>
      </p:sp>
    </p:spTree>
    <p:extLst>
      <p:ext uri="{BB962C8B-B14F-4D97-AF65-F5344CB8AC3E}">
        <p14:creationId xmlns:p14="http://schemas.microsoft.com/office/powerpoint/2010/main" val="3843466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39</a:t>
            </a:fld>
            <a:endParaRPr lang="pt-BR"/>
          </a:p>
        </p:txBody>
      </p:sp>
    </p:spTree>
    <p:extLst>
      <p:ext uri="{BB962C8B-B14F-4D97-AF65-F5344CB8AC3E}">
        <p14:creationId xmlns:p14="http://schemas.microsoft.com/office/powerpoint/2010/main" val="1672565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40</a:t>
            </a:fld>
            <a:endParaRPr lang="pt-BR"/>
          </a:p>
        </p:txBody>
      </p:sp>
    </p:spTree>
    <p:extLst>
      <p:ext uri="{BB962C8B-B14F-4D97-AF65-F5344CB8AC3E}">
        <p14:creationId xmlns:p14="http://schemas.microsoft.com/office/powerpoint/2010/main" val="1111297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1</a:t>
            </a:r>
          </a:p>
          <a:p>
            <a:pPr marL="0" indent="0">
              <a:buFontTx/>
              <a:buNone/>
            </a:pPr>
            <a:endParaRPr lang="pt-BR" dirty="0"/>
          </a:p>
          <a:p>
            <a:pPr marL="0" indent="0">
              <a:buFontTx/>
              <a:buNone/>
            </a:pPr>
            <a:r>
              <a:rPr lang="pt-BR" dirty="0"/>
              <a:t>Input data </a:t>
            </a:r>
            <a:r>
              <a:rPr lang="pt-BR" dirty="0" err="1"/>
              <a:t>from</a:t>
            </a:r>
            <a:r>
              <a:rPr lang="pt-BR" dirty="0"/>
              <a:t> </a:t>
            </a:r>
            <a:r>
              <a:rPr lang="pt-BR" dirty="0" err="1"/>
              <a:t>the</a:t>
            </a:r>
            <a:r>
              <a:rPr lang="pt-BR" dirty="0"/>
              <a:t> </a:t>
            </a:r>
            <a:r>
              <a:rPr lang="pt-BR" dirty="0" err="1"/>
              <a:t>selected</a:t>
            </a:r>
            <a:r>
              <a:rPr lang="pt-BR" dirty="0"/>
              <a:t> </a:t>
            </a:r>
            <a:r>
              <a:rPr lang="pt-BR" dirty="0" err="1"/>
              <a:t>neighbords</a:t>
            </a:r>
            <a:endParaRPr lang="pt-BR" dirty="0"/>
          </a:p>
          <a:p>
            <a:pPr marL="0" indent="0">
              <a:buFontTx/>
              <a:buNone/>
            </a:pPr>
            <a:endParaRPr lang="pt-BR" dirty="0"/>
          </a:p>
          <a:p>
            <a:pPr marL="0" indent="0">
              <a:buFontTx/>
              <a:buNone/>
            </a:pPr>
            <a:r>
              <a:rPr lang="pt-BR" dirty="0" err="1"/>
              <a:t>Selected</a:t>
            </a:r>
            <a:r>
              <a:rPr lang="pt-BR" dirty="0"/>
              <a:t> time series </a:t>
            </a:r>
            <a:r>
              <a:rPr lang="pt-BR" dirty="0" err="1"/>
              <a:t>transport</a:t>
            </a:r>
            <a:r>
              <a:rPr lang="pt-BR" dirty="0"/>
              <a:t> hubs</a:t>
            </a:r>
          </a:p>
        </p:txBody>
      </p:sp>
      <p:sp>
        <p:nvSpPr>
          <p:cNvPr id="4" name="Slide Number Placeholder 3"/>
          <p:cNvSpPr>
            <a:spLocks noGrp="1"/>
          </p:cNvSpPr>
          <p:nvPr>
            <p:ph type="sldNum" sz="quarter" idx="5"/>
          </p:nvPr>
        </p:nvSpPr>
        <p:spPr/>
        <p:txBody>
          <a:bodyPr/>
          <a:lstStyle/>
          <a:p>
            <a:fld id="{11A34663-90A1-D846-8898-3C9F8D7E3213}" type="slidenum">
              <a:rPr lang="pt-BR" smtClean="0"/>
              <a:t>42</a:t>
            </a:fld>
            <a:endParaRPr lang="pt-BR"/>
          </a:p>
        </p:txBody>
      </p:sp>
    </p:spTree>
    <p:extLst>
      <p:ext uri="{BB962C8B-B14F-4D97-AF65-F5344CB8AC3E}">
        <p14:creationId xmlns:p14="http://schemas.microsoft.com/office/powerpoint/2010/main" val="2402202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2</a:t>
            </a:r>
          </a:p>
          <a:p>
            <a:pPr marL="0" indent="0">
              <a:buFontTx/>
              <a:buNone/>
            </a:pPr>
            <a:endParaRPr lang="pt-BR" dirty="0"/>
          </a:p>
          <a:p>
            <a:pPr marL="0" indent="0">
              <a:buFontTx/>
              <a:buNone/>
            </a:pPr>
            <a:r>
              <a:rPr lang="pt-BR" dirty="0"/>
              <a:t>Vizinhos selecionados com base na distância de Moore</a:t>
            </a:r>
          </a:p>
          <a:p>
            <a:pPr marL="0" indent="0">
              <a:buFontTx/>
              <a:buNone/>
            </a:pPr>
            <a:endParaRPr lang="pt-BR" dirty="0"/>
          </a:p>
          <a:p>
            <a:pPr marL="0" indent="0">
              <a:buFontTx/>
              <a:buNone/>
            </a:pPr>
            <a:r>
              <a:rPr lang="pt-BR" dirty="0"/>
              <a:t>Séries temporais dos hubs de transporte selecionados</a:t>
            </a:r>
          </a:p>
          <a:p>
            <a:pPr marL="171450" indent="-171450">
              <a:buFontTx/>
              <a:buChar char="-"/>
            </a:pPr>
            <a:r>
              <a:rPr lang="pt-BR" dirty="0"/>
              <a:t>Algumas técnicas de seleção de variáveis foram testadas</a:t>
            </a:r>
          </a:p>
          <a:p>
            <a:pPr marL="171450" indent="-171450">
              <a:buFontTx/>
              <a:buChar char="-"/>
            </a:pPr>
            <a:r>
              <a:rPr lang="pt-BR" dirty="0"/>
              <a:t>A melhor seleção foi o uso dos 20 hubs mais próximos</a:t>
            </a:r>
          </a:p>
        </p:txBody>
      </p:sp>
      <p:sp>
        <p:nvSpPr>
          <p:cNvPr id="4" name="Slide Number Placeholder 3"/>
          <p:cNvSpPr>
            <a:spLocks noGrp="1"/>
          </p:cNvSpPr>
          <p:nvPr>
            <p:ph type="sldNum" sz="quarter" idx="5"/>
          </p:nvPr>
        </p:nvSpPr>
        <p:spPr/>
        <p:txBody>
          <a:bodyPr/>
          <a:lstStyle/>
          <a:p>
            <a:fld id="{11A34663-90A1-D846-8898-3C9F8D7E3213}" type="slidenum">
              <a:rPr lang="pt-BR" smtClean="0"/>
              <a:t>43</a:t>
            </a:fld>
            <a:endParaRPr lang="pt-BR"/>
          </a:p>
        </p:txBody>
      </p:sp>
    </p:spTree>
    <p:extLst>
      <p:ext uri="{BB962C8B-B14F-4D97-AF65-F5344CB8AC3E}">
        <p14:creationId xmlns:p14="http://schemas.microsoft.com/office/powerpoint/2010/main" val="3133703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44</a:t>
            </a:fld>
            <a:endParaRPr lang="pt-BR"/>
          </a:p>
        </p:txBody>
      </p:sp>
    </p:spTree>
    <p:extLst>
      <p:ext uri="{BB962C8B-B14F-4D97-AF65-F5344CB8AC3E}">
        <p14:creationId xmlns:p14="http://schemas.microsoft.com/office/powerpoint/2010/main" val="2715989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45</a:t>
            </a:fld>
            <a:endParaRPr lang="pt-BR"/>
          </a:p>
        </p:txBody>
      </p:sp>
    </p:spTree>
    <p:extLst>
      <p:ext uri="{BB962C8B-B14F-4D97-AF65-F5344CB8AC3E}">
        <p14:creationId xmlns:p14="http://schemas.microsoft.com/office/powerpoint/2010/main" val="1241362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GDPR: politica de dados robusta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Dados de 1/</a:t>
            </a:r>
            <a:r>
              <a:rPr lang="pt-BR" dirty="0" err="1"/>
              <a:t>nov</a:t>
            </a:r>
            <a:r>
              <a:rPr lang="pt-BR" dirty="0"/>
              <a:t>/2013 até 31/dez/2013</a:t>
            </a:r>
          </a:p>
          <a:p>
            <a:endParaRPr lang="pt-BR" dirty="0"/>
          </a:p>
          <a:p>
            <a:r>
              <a:rPr lang="pt-BR" dirty="0"/>
              <a:t>Inovação</a:t>
            </a:r>
          </a:p>
          <a:p>
            <a:r>
              <a:rPr lang="pt-BR" dirty="0"/>
              <a:t>	Uso pioneiro de dados de transporte público</a:t>
            </a:r>
          </a:p>
          <a:p>
            <a:r>
              <a:rPr lang="pt-BR" dirty="0"/>
              <a:t>	Dados e modelagem abertas</a:t>
            </a:r>
          </a:p>
          <a:p>
            <a:endParaRPr lang="pt-BR" dirty="0"/>
          </a:p>
          <a:p>
            <a:r>
              <a:rPr lang="pt-BR" dirty="0"/>
              <a:t>Leve</a:t>
            </a:r>
          </a:p>
          <a:p>
            <a:r>
              <a:rPr lang="pt-BR" dirty="0"/>
              <a:t>	Escalável através do volume de dados ingeridos</a:t>
            </a:r>
          </a:p>
          <a:p>
            <a:r>
              <a:rPr lang="pt-BR" dirty="0"/>
              <a:t>	Vários volumes validados</a:t>
            </a:r>
          </a:p>
          <a:p>
            <a:endParaRPr lang="pt-BR" dirty="0"/>
          </a:p>
          <a:p>
            <a:r>
              <a:rPr lang="pt-BR" dirty="0"/>
              <a:t>Performático</a:t>
            </a:r>
          </a:p>
          <a:p>
            <a:r>
              <a:rPr lang="pt-BR" dirty="0"/>
              <a:t>	Performance</a:t>
            </a:r>
          </a:p>
          <a:p>
            <a:r>
              <a:rPr lang="pt-BR" dirty="0"/>
              <a:t>	Mas também oportunidade</a:t>
            </a:r>
          </a:p>
          <a:p>
            <a:r>
              <a:rPr lang="pt-BR" dirty="0"/>
              <a:t>		80% das torres carregam 20% do tráfego; </a:t>
            </a:r>
          </a:p>
          <a:p>
            <a:r>
              <a:rPr lang="pt-BR" dirty="0"/>
              <a:t>		50% carregam 5%;</a:t>
            </a:r>
          </a:p>
          <a:p>
            <a:r>
              <a:rPr lang="pt-BR" dirty="0"/>
              <a:t>		0,35% carregam 50% de todo o volume</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92632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46</a:t>
            </a:fld>
            <a:endParaRPr lang="pt-BR"/>
          </a:p>
        </p:txBody>
      </p:sp>
    </p:spTree>
    <p:extLst>
      <p:ext uri="{BB962C8B-B14F-4D97-AF65-F5344CB8AC3E}">
        <p14:creationId xmlns:p14="http://schemas.microsoft.com/office/powerpoint/2010/main" val="707932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Concatenate</a:t>
            </a:r>
            <a:endParaRPr lang="pt-BR" dirty="0"/>
          </a:p>
          <a:p>
            <a:pPr marL="0" indent="0">
              <a:buFontTx/>
              <a:buNone/>
            </a:pPr>
            <a:endParaRPr lang="pt-BR" dirty="0"/>
          </a:p>
          <a:p>
            <a:pPr marL="0" indent="0">
              <a:buFontTx/>
              <a:buNone/>
            </a:pPr>
            <a:r>
              <a:rPr lang="pt-BR" dirty="0"/>
              <a:t>Output</a:t>
            </a:r>
          </a:p>
        </p:txBody>
      </p:sp>
      <p:sp>
        <p:nvSpPr>
          <p:cNvPr id="4" name="Slide Number Placeholder 3"/>
          <p:cNvSpPr>
            <a:spLocks noGrp="1"/>
          </p:cNvSpPr>
          <p:nvPr>
            <p:ph type="sldNum" sz="quarter" idx="5"/>
          </p:nvPr>
        </p:nvSpPr>
        <p:spPr/>
        <p:txBody>
          <a:bodyPr/>
          <a:lstStyle/>
          <a:p>
            <a:fld id="{11A34663-90A1-D846-8898-3C9F8D7E3213}" type="slidenum">
              <a:rPr lang="pt-BR" smtClean="0"/>
              <a:t>47</a:t>
            </a:fld>
            <a:endParaRPr lang="pt-BR"/>
          </a:p>
        </p:txBody>
      </p:sp>
    </p:spTree>
    <p:extLst>
      <p:ext uri="{BB962C8B-B14F-4D97-AF65-F5344CB8AC3E}">
        <p14:creationId xmlns:p14="http://schemas.microsoft.com/office/powerpoint/2010/main" val="385976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48</a:t>
            </a:fld>
            <a:endParaRPr lang="pt-BR"/>
          </a:p>
        </p:txBody>
      </p:sp>
    </p:spTree>
    <p:extLst>
      <p:ext uri="{BB962C8B-B14F-4D97-AF65-F5344CB8AC3E}">
        <p14:creationId xmlns:p14="http://schemas.microsoft.com/office/powerpoint/2010/main" val="657969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50</a:t>
            </a:fld>
            <a:endParaRPr lang="pt-BR"/>
          </a:p>
        </p:txBody>
      </p:sp>
    </p:spTree>
    <p:extLst>
      <p:ext uri="{BB962C8B-B14F-4D97-AF65-F5344CB8AC3E}">
        <p14:creationId xmlns:p14="http://schemas.microsoft.com/office/powerpoint/2010/main" val="3000366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Feature</a:t>
            </a:r>
            <a:r>
              <a:rPr lang="pt-BR" dirty="0"/>
              <a:t> </a:t>
            </a:r>
            <a:r>
              <a:rPr lang="pt-BR" dirty="0" err="1"/>
              <a:t>seletion</a:t>
            </a:r>
            <a:endParaRPr lang="pt-BR" dirty="0"/>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Pearson: o quão duas variáveis são relacionadas</a:t>
            </a:r>
          </a:p>
          <a:p>
            <a:pPr marL="171450" indent="-171450">
              <a:buFontTx/>
              <a:buChar char="-"/>
            </a:pPr>
            <a:r>
              <a:rPr lang="pt-BR" dirty="0"/>
              <a:t>Moore: todos os hubs de transporte em uma distância de morre máxima de 20 unidades</a:t>
            </a:r>
          </a:p>
        </p:txBody>
      </p:sp>
      <p:sp>
        <p:nvSpPr>
          <p:cNvPr id="4" name="Slide Number Placeholder 3"/>
          <p:cNvSpPr>
            <a:spLocks noGrp="1"/>
          </p:cNvSpPr>
          <p:nvPr>
            <p:ph type="sldNum" sz="quarter" idx="5"/>
          </p:nvPr>
        </p:nvSpPr>
        <p:spPr/>
        <p:txBody>
          <a:bodyPr/>
          <a:lstStyle/>
          <a:p>
            <a:fld id="{11A34663-90A1-D846-8898-3C9F8D7E3213}" type="slidenum">
              <a:rPr lang="pt-BR" smtClean="0"/>
              <a:t>51</a:t>
            </a:fld>
            <a:endParaRPr lang="pt-BR"/>
          </a:p>
        </p:txBody>
      </p:sp>
    </p:spTree>
    <p:extLst>
      <p:ext uri="{BB962C8B-B14F-4D97-AF65-F5344CB8AC3E}">
        <p14:creationId xmlns:p14="http://schemas.microsoft.com/office/powerpoint/2010/main" val="4224200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Tests</a:t>
            </a:r>
            <a:endParaRPr lang="pt-BR" dirty="0"/>
          </a:p>
          <a:p>
            <a:pPr marL="171450" indent="-171450">
              <a:buFontTx/>
              <a:buChar char="-"/>
            </a:pPr>
            <a:r>
              <a:rPr lang="pt-BR" dirty="0" err="1"/>
              <a:t>Distributed</a:t>
            </a:r>
            <a:r>
              <a:rPr lang="pt-BR" dirty="0"/>
              <a:t>: 64 regiões homogeneamente espaçadas; Visa ilustrar de forma homogênea a cidade</a:t>
            </a:r>
          </a:p>
          <a:p>
            <a:pPr marL="171450" indent="-171450">
              <a:buFontTx/>
              <a:buChar char="-"/>
            </a:pPr>
            <a:r>
              <a:rPr lang="pt-BR" dirty="0"/>
              <a:t>Core: </a:t>
            </a:r>
            <a:r>
              <a:rPr lang="pt-BR" dirty="0" err="1"/>
              <a:t>regions</a:t>
            </a:r>
            <a:r>
              <a:rPr lang="pt-BR" dirty="0"/>
              <a:t> turísticas e/ou públicas. Ex.: </a:t>
            </a:r>
            <a:r>
              <a:rPr lang="pt-BR" dirty="0" err="1"/>
              <a:t>Navigli</a:t>
            </a:r>
            <a:r>
              <a:rPr lang="pt-BR" dirty="0"/>
              <a:t>, Luigi </a:t>
            </a:r>
            <a:r>
              <a:rPr lang="pt-BR" dirty="0" err="1"/>
              <a:t>Bocconi</a:t>
            </a:r>
            <a:r>
              <a:rPr lang="pt-BR" dirty="0"/>
              <a:t> </a:t>
            </a:r>
            <a:r>
              <a:rPr lang="pt-BR" dirty="0" err="1"/>
              <a:t>University</a:t>
            </a:r>
            <a:endParaRPr lang="pt-BR" dirty="0"/>
          </a:p>
          <a:p>
            <a:pPr marL="171450" indent="-171450">
              <a:buFontTx/>
              <a:buChar char="-"/>
            </a:pPr>
            <a:r>
              <a:rPr lang="pt-BR" dirty="0"/>
              <a:t>Event: San Ciro/Giuseppe Meazza Stadium</a:t>
            </a:r>
          </a:p>
        </p:txBody>
      </p:sp>
      <p:sp>
        <p:nvSpPr>
          <p:cNvPr id="4" name="Slide Number Placeholder 3"/>
          <p:cNvSpPr>
            <a:spLocks noGrp="1"/>
          </p:cNvSpPr>
          <p:nvPr>
            <p:ph type="sldNum" sz="quarter" idx="5"/>
          </p:nvPr>
        </p:nvSpPr>
        <p:spPr/>
        <p:txBody>
          <a:bodyPr/>
          <a:lstStyle/>
          <a:p>
            <a:fld id="{11A34663-90A1-D846-8898-3C9F8D7E3213}" type="slidenum">
              <a:rPr lang="pt-BR" smtClean="0"/>
              <a:t>52</a:t>
            </a:fld>
            <a:endParaRPr lang="pt-BR"/>
          </a:p>
        </p:txBody>
      </p:sp>
    </p:spTree>
    <p:extLst>
      <p:ext uri="{BB962C8B-B14F-4D97-AF65-F5344CB8AC3E}">
        <p14:creationId xmlns:p14="http://schemas.microsoft.com/office/powerpoint/2010/main" val="4199339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53</a:t>
            </a:fld>
            <a:endParaRPr lang="pt-BR"/>
          </a:p>
        </p:txBody>
      </p:sp>
    </p:spTree>
    <p:extLst>
      <p:ext uri="{BB962C8B-B14F-4D97-AF65-F5344CB8AC3E}">
        <p14:creationId xmlns:p14="http://schemas.microsoft.com/office/powerpoint/2010/main" val="2625227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54</a:t>
            </a:fld>
            <a:endParaRPr lang="pt-BR"/>
          </a:p>
        </p:txBody>
      </p:sp>
    </p:spTree>
    <p:extLst>
      <p:ext uri="{BB962C8B-B14F-4D97-AF65-F5344CB8AC3E}">
        <p14:creationId xmlns:p14="http://schemas.microsoft.com/office/powerpoint/2010/main" val="1090428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55</a:t>
            </a:fld>
            <a:endParaRPr lang="pt-BR"/>
          </a:p>
        </p:txBody>
      </p:sp>
    </p:spTree>
    <p:extLst>
      <p:ext uri="{BB962C8B-B14F-4D97-AF65-F5344CB8AC3E}">
        <p14:creationId xmlns:p14="http://schemas.microsoft.com/office/powerpoint/2010/main" val="3684662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56</a:t>
            </a:fld>
            <a:endParaRPr lang="pt-BR"/>
          </a:p>
        </p:txBody>
      </p:sp>
    </p:spTree>
    <p:extLst>
      <p:ext uri="{BB962C8B-B14F-4D97-AF65-F5344CB8AC3E}">
        <p14:creationId xmlns:p14="http://schemas.microsoft.com/office/powerpoint/2010/main" val="203377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a:t>
            </a:fld>
            <a:endParaRPr lang="pt-BR"/>
          </a:p>
        </p:txBody>
      </p:sp>
    </p:spTree>
    <p:extLst>
      <p:ext uri="{BB962C8B-B14F-4D97-AF65-F5344CB8AC3E}">
        <p14:creationId xmlns:p14="http://schemas.microsoft.com/office/powerpoint/2010/main" val="3801821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57</a:t>
            </a:fld>
            <a:endParaRPr lang="pt-BR"/>
          </a:p>
        </p:txBody>
      </p:sp>
    </p:spTree>
    <p:extLst>
      <p:ext uri="{BB962C8B-B14F-4D97-AF65-F5344CB8AC3E}">
        <p14:creationId xmlns:p14="http://schemas.microsoft.com/office/powerpoint/2010/main" val="2625052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58</a:t>
            </a:fld>
            <a:endParaRPr lang="pt-BR"/>
          </a:p>
        </p:txBody>
      </p:sp>
    </p:spTree>
    <p:extLst>
      <p:ext uri="{BB962C8B-B14F-4D97-AF65-F5344CB8AC3E}">
        <p14:creationId xmlns:p14="http://schemas.microsoft.com/office/powerpoint/2010/main" val="22966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Tráfego de rede mais algo (provavelmente picos anormais) não são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59</a:t>
            </a:fld>
            <a:endParaRPr lang="pt-BR"/>
          </a:p>
        </p:txBody>
      </p:sp>
    </p:spTree>
    <p:extLst>
      <p:ext uri="{BB962C8B-B14F-4D97-AF65-F5344CB8AC3E}">
        <p14:creationId xmlns:p14="http://schemas.microsoft.com/office/powerpoint/2010/main" val="17061243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Picos de demanda de tráfego estão sendo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60</a:t>
            </a:fld>
            <a:endParaRPr lang="pt-BR"/>
          </a:p>
        </p:txBody>
      </p:sp>
    </p:spTree>
    <p:extLst>
      <p:ext uri="{BB962C8B-B14F-4D97-AF65-F5344CB8AC3E}">
        <p14:creationId xmlns:p14="http://schemas.microsoft.com/office/powerpoint/2010/main" val="5433968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61</a:t>
            </a:fld>
            <a:endParaRPr lang="pt-BR"/>
          </a:p>
        </p:txBody>
      </p:sp>
    </p:spTree>
    <p:extLst>
      <p:ext uri="{BB962C8B-B14F-4D97-AF65-F5344CB8AC3E}">
        <p14:creationId xmlns:p14="http://schemas.microsoft.com/office/powerpoint/2010/main" val="4247396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Adição dos hubs de </a:t>
            </a:r>
            <a:r>
              <a:rPr lang="pt-BR" dirty="0" err="1"/>
              <a:t>transport</a:t>
            </a:r>
            <a:r>
              <a:rPr lang="pt-BR" dirty="0"/>
              <a:t> não implicam diretamente em um tempo de treinamento maior</a:t>
            </a:r>
          </a:p>
        </p:txBody>
      </p:sp>
      <p:sp>
        <p:nvSpPr>
          <p:cNvPr id="4" name="Slide Number Placeholder 3"/>
          <p:cNvSpPr>
            <a:spLocks noGrp="1"/>
          </p:cNvSpPr>
          <p:nvPr>
            <p:ph type="sldNum" sz="quarter" idx="5"/>
          </p:nvPr>
        </p:nvSpPr>
        <p:spPr/>
        <p:txBody>
          <a:bodyPr/>
          <a:lstStyle/>
          <a:p>
            <a:fld id="{11A34663-90A1-D846-8898-3C9F8D7E3213}" type="slidenum">
              <a:rPr lang="pt-BR" smtClean="0"/>
              <a:t>62</a:t>
            </a:fld>
            <a:endParaRPr lang="pt-BR"/>
          </a:p>
        </p:txBody>
      </p:sp>
    </p:spTree>
    <p:extLst>
      <p:ext uri="{BB962C8B-B14F-4D97-AF65-F5344CB8AC3E}">
        <p14:creationId xmlns:p14="http://schemas.microsoft.com/office/powerpoint/2010/main" val="19453800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63</a:t>
            </a:fld>
            <a:endParaRPr lang="pt-BR"/>
          </a:p>
        </p:txBody>
      </p:sp>
    </p:spTree>
    <p:extLst>
      <p:ext uri="{BB962C8B-B14F-4D97-AF65-F5344CB8AC3E}">
        <p14:creationId xmlns:p14="http://schemas.microsoft.com/office/powerpoint/2010/main" val="16764330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64</a:t>
            </a:fld>
            <a:endParaRPr lang="pt-BR"/>
          </a:p>
        </p:txBody>
      </p:sp>
    </p:spTree>
    <p:extLst>
      <p:ext uri="{BB962C8B-B14F-4D97-AF65-F5344CB8AC3E}">
        <p14:creationId xmlns:p14="http://schemas.microsoft.com/office/powerpoint/2010/main" val="3643599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65</a:t>
            </a:fld>
            <a:endParaRPr lang="pt-BR"/>
          </a:p>
        </p:txBody>
      </p:sp>
    </p:spTree>
    <p:extLst>
      <p:ext uri="{BB962C8B-B14F-4D97-AF65-F5344CB8AC3E}">
        <p14:creationId xmlns:p14="http://schemas.microsoft.com/office/powerpoint/2010/main" val="3431523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Bons resultados de forma geral</a:t>
            </a:r>
          </a:p>
          <a:p>
            <a:endParaRPr lang="pt-BR" dirty="0"/>
          </a:p>
          <a:p>
            <a:r>
              <a:rPr lang="pt-BR" dirty="0"/>
              <a:t>Testes Core e Event com a mesma performance de forma geral</a:t>
            </a:r>
          </a:p>
          <a:p>
            <a:r>
              <a:rPr lang="pt-BR" dirty="0"/>
              <a:t>- Indica que eventos aperiódicos não são um problema para o modelo</a:t>
            </a:r>
          </a:p>
        </p:txBody>
      </p:sp>
      <p:sp>
        <p:nvSpPr>
          <p:cNvPr id="4" name="Slide Number Placeholder 3"/>
          <p:cNvSpPr>
            <a:spLocks noGrp="1"/>
          </p:cNvSpPr>
          <p:nvPr>
            <p:ph type="sldNum" sz="quarter" idx="5"/>
          </p:nvPr>
        </p:nvSpPr>
        <p:spPr/>
        <p:txBody>
          <a:bodyPr/>
          <a:lstStyle/>
          <a:p>
            <a:fld id="{11A34663-90A1-D846-8898-3C9F8D7E3213}" type="slidenum">
              <a:rPr lang="pt-BR" smtClean="0"/>
              <a:t>66</a:t>
            </a:fld>
            <a:endParaRPr lang="pt-BR"/>
          </a:p>
        </p:txBody>
      </p:sp>
    </p:spTree>
    <p:extLst>
      <p:ext uri="{BB962C8B-B14F-4D97-AF65-F5344CB8AC3E}">
        <p14:creationId xmlns:p14="http://schemas.microsoft.com/office/powerpoint/2010/main" val="114202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(1)</a:t>
            </a:r>
          </a:p>
          <a:p>
            <a:r>
              <a:rPr lang="pt-BR" dirty="0"/>
              <a:t>	Regiões da cidade são agrupadas com base no seu padrão de uso</a:t>
            </a:r>
          </a:p>
          <a:p>
            <a:r>
              <a:rPr lang="pt-BR" dirty="0"/>
              <a:t>	Padrão de uso evidenciam a natureza organizacional da cidade</a:t>
            </a:r>
          </a:p>
          <a:p>
            <a:r>
              <a:rPr lang="pt-BR" dirty="0"/>
              <a:t>	Indicando correlação e </a:t>
            </a:r>
            <a:r>
              <a:rPr lang="pt-BR" dirty="0" err="1"/>
              <a:t>causualidade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10</a:t>
            </a:fld>
            <a:endParaRPr lang="pt-BR"/>
          </a:p>
        </p:txBody>
      </p:sp>
    </p:spTree>
    <p:extLst>
      <p:ext uri="{BB962C8B-B14F-4D97-AF65-F5344CB8AC3E}">
        <p14:creationId xmlns:p14="http://schemas.microsoft.com/office/powerpoint/2010/main" val="2691335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ARIMA</a:t>
            </a:r>
          </a:p>
          <a:p>
            <a:pPr marL="171450" indent="-171450">
              <a:buFontTx/>
              <a:buChar char="-"/>
            </a:pPr>
            <a:r>
              <a:rPr lang="pt-BR" dirty="0"/>
              <a:t>Tende a fazer previsões em torno das médias passadas</a:t>
            </a:r>
          </a:p>
          <a:p>
            <a:pPr marL="171450" indent="-171450">
              <a:buFontTx/>
              <a:buChar char="-"/>
            </a:pPr>
            <a:r>
              <a:rPr lang="pt-BR" dirty="0"/>
              <a:t>Não indicado para cenários muito dinâmicos</a:t>
            </a:r>
          </a:p>
        </p:txBody>
      </p:sp>
      <p:sp>
        <p:nvSpPr>
          <p:cNvPr id="4" name="Slide Number Placeholder 3"/>
          <p:cNvSpPr>
            <a:spLocks noGrp="1"/>
          </p:cNvSpPr>
          <p:nvPr>
            <p:ph type="sldNum" sz="quarter" idx="5"/>
          </p:nvPr>
        </p:nvSpPr>
        <p:spPr/>
        <p:txBody>
          <a:bodyPr/>
          <a:lstStyle/>
          <a:p>
            <a:fld id="{11A34663-90A1-D846-8898-3C9F8D7E3213}" type="slidenum">
              <a:rPr lang="pt-BR" smtClean="0"/>
              <a:t>67</a:t>
            </a:fld>
            <a:endParaRPr lang="pt-BR"/>
          </a:p>
        </p:txBody>
      </p:sp>
    </p:spTree>
    <p:extLst>
      <p:ext uri="{BB962C8B-B14F-4D97-AF65-F5344CB8AC3E}">
        <p14:creationId xmlns:p14="http://schemas.microsoft.com/office/powerpoint/2010/main" val="29870340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HW</a:t>
            </a:r>
          </a:p>
          <a:p>
            <a:pPr marL="171450" indent="-171450">
              <a:buFontTx/>
              <a:buChar char="-"/>
            </a:pPr>
            <a:r>
              <a:rPr lang="pt-BR" dirty="0"/>
              <a:t>Basicamente repetindo as amostras anteriores</a:t>
            </a:r>
          </a:p>
          <a:p>
            <a:pPr marL="171450" indent="-171450">
              <a:buFontTx/>
              <a:buChar char="-"/>
            </a:pPr>
            <a:r>
              <a:rPr lang="pt-BR" dirty="0"/>
              <a:t>Boas métricas, mas pouco uso prático</a:t>
            </a:r>
          </a:p>
        </p:txBody>
      </p:sp>
      <p:sp>
        <p:nvSpPr>
          <p:cNvPr id="4" name="Slide Number Placeholder 3"/>
          <p:cNvSpPr>
            <a:spLocks noGrp="1"/>
          </p:cNvSpPr>
          <p:nvPr>
            <p:ph type="sldNum" sz="quarter" idx="5"/>
          </p:nvPr>
        </p:nvSpPr>
        <p:spPr/>
        <p:txBody>
          <a:bodyPr/>
          <a:lstStyle/>
          <a:p>
            <a:fld id="{11A34663-90A1-D846-8898-3C9F8D7E3213}" type="slidenum">
              <a:rPr lang="pt-BR" smtClean="0"/>
              <a:t>68</a:t>
            </a:fld>
            <a:endParaRPr lang="pt-BR"/>
          </a:p>
        </p:txBody>
      </p:sp>
    </p:spTree>
    <p:extLst>
      <p:ext uri="{BB962C8B-B14F-4D97-AF65-F5344CB8AC3E}">
        <p14:creationId xmlns:p14="http://schemas.microsoft.com/office/powerpoint/2010/main" val="36203024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Teste de evento</a:t>
            </a:r>
          </a:p>
          <a:p>
            <a:pPr marL="171450" indent="-171450">
              <a:buFontTx/>
              <a:buChar char="-"/>
            </a:pPr>
            <a:r>
              <a:rPr lang="pt-BR" dirty="0"/>
              <a:t>Evento aperiódico sendo previsto pelo modelo</a:t>
            </a:r>
          </a:p>
          <a:p>
            <a:pPr marL="171450" indent="-171450">
              <a:buFontTx/>
              <a:buChar char="-"/>
            </a:pPr>
            <a:endParaRPr lang="pt-BR" dirty="0"/>
          </a:p>
          <a:p>
            <a:pPr marL="0" indent="0">
              <a:buFontTx/>
              <a:buNone/>
            </a:pPr>
            <a:r>
              <a:rPr lang="pt-BR" dirty="0"/>
              <a:t>NMAE</a:t>
            </a:r>
          </a:p>
          <a:p>
            <a:pPr marL="171450" indent="-171450">
              <a:buFontTx/>
              <a:buChar char="-"/>
            </a:pPr>
            <a:r>
              <a:rPr lang="pt-BR" dirty="0"/>
              <a:t>11% (c/ hubs)</a:t>
            </a:r>
          </a:p>
          <a:p>
            <a:pPr marL="171450" indent="-171450">
              <a:buFontTx/>
              <a:buChar char="-"/>
            </a:pPr>
            <a:r>
              <a:rPr lang="pt-BR" dirty="0"/>
              <a:t>11,59% (sem hubs </a:t>
            </a:r>
            <a:r>
              <a:rPr lang="pt-BR"/>
              <a:t>de transporte)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69</a:t>
            </a:fld>
            <a:endParaRPr lang="pt-BR"/>
          </a:p>
        </p:txBody>
      </p:sp>
    </p:spTree>
    <p:extLst>
      <p:ext uri="{BB962C8B-B14F-4D97-AF65-F5344CB8AC3E}">
        <p14:creationId xmlns:p14="http://schemas.microsoft.com/office/powerpoint/2010/main" val="1985994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71</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881187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72</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9479629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Virtualização da infraestrutura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Coletores de 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73</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596363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74</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25452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75</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2954625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626596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090700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11</a:t>
            </a:fld>
            <a:endParaRPr lang="pt-BR"/>
          </a:p>
        </p:txBody>
      </p:sp>
    </p:spTree>
    <p:extLst>
      <p:ext uri="{BB962C8B-B14F-4D97-AF65-F5344CB8AC3E}">
        <p14:creationId xmlns:p14="http://schemas.microsoft.com/office/powerpoint/2010/main" val="12507365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2866824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58553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80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39267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12</a:t>
            </a:fld>
            <a:endParaRPr lang="pt-BR"/>
          </a:p>
        </p:txBody>
      </p:sp>
    </p:spTree>
    <p:extLst>
      <p:ext uri="{BB962C8B-B14F-4D97-AF65-F5344CB8AC3E}">
        <p14:creationId xmlns:p14="http://schemas.microsoft.com/office/powerpoint/2010/main" val="2507835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13</a:t>
            </a:fld>
            <a:endParaRPr lang="pt-BR"/>
          </a:p>
        </p:txBody>
      </p:sp>
    </p:spTree>
    <p:extLst>
      <p:ext uri="{BB962C8B-B14F-4D97-AF65-F5344CB8AC3E}">
        <p14:creationId xmlns:p14="http://schemas.microsoft.com/office/powerpoint/2010/main" val="413660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2475-C0F1-30D1-AC17-D44F0BC77A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B029E1B-F2DA-CD96-4787-D5E1F0272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815C5D1-5D5A-F27C-05F5-22016ADC7046}"/>
              </a:ext>
            </a:extLst>
          </p:cNvPr>
          <p:cNvSpPr>
            <a:spLocks noGrp="1"/>
          </p:cNvSpPr>
          <p:nvPr>
            <p:ph type="dt" sz="half" idx="10"/>
          </p:nvPr>
        </p:nvSpPr>
        <p:spPr/>
        <p:txBody>
          <a:bodyPr/>
          <a:lstStyle/>
          <a:p>
            <a:fld id="{B7D7292B-FE83-8149-80C4-91AAECDA12E5}" type="datetime1">
              <a:rPr lang="en-US" smtClean="0"/>
              <a:t>10/3/23</a:t>
            </a:fld>
            <a:endParaRPr lang="pt-BR"/>
          </a:p>
        </p:txBody>
      </p:sp>
      <p:sp>
        <p:nvSpPr>
          <p:cNvPr id="5" name="Footer Placeholder 4">
            <a:extLst>
              <a:ext uri="{FF2B5EF4-FFF2-40B4-BE49-F238E27FC236}">
                <a16:creationId xmlns:a16="http://schemas.microsoft.com/office/drawing/2014/main" id="{C6FCDD15-8C4F-701E-455E-86ED56817662}"/>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F12FB97F-33B3-5ED5-5879-E6F5606AB053}"/>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226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E4C-2ADF-10F3-739A-FBA0E8788611}"/>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CE8F71D-F6EF-2683-313F-5128E202A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9AAB140-3CCF-72BF-858B-D41218C6EA65}"/>
              </a:ext>
            </a:extLst>
          </p:cNvPr>
          <p:cNvSpPr>
            <a:spLocks noGrp="1"/>
          </p:cNvSpPr>
          <p:nvPr>
            <p:ph type="dt" sz="half" idx="10"/>
          </p:nvPr>
        </p:nvSpPr>
        <p:spPr/>
        <p:txBody>
          <a:bodyPr/>
          <a:lstStyle/>
          <a:p>
            <a:fld id="{F727921A-E0AD-844D-AD8F-CAC84CE426DD}" type="datetime1">
              <a:rPr lang="en-US" smtClean="0"/>
              <a:t>10/3/23</a:t>
            </a:fld>
            <a:endParaRPr lang="pt-BR"/>
          </a:p>
        </p:txBody>
      </p:sp>
      <p:sp>
        <p:nvSpPr>
          <p:cNvPr id="5" name="Footer Placeholder 4">
            <a:extLst>
              <a:ext uri="{FF2B5EF4-FFF2-40B4-BE49-F238E27FC236}">
                <a16:creationId xmlns:a16="http://schemas.microsoft.com/office/drawing/2014/main" id="{E52599AC-7733-768D-702B-3C38B09A396E}"/>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C0AC5F29-3D92-AE1F-44C2-74B537FDA41A}"/>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78719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98E0-8302-20DF-A7C1-84B2DAEF0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3062A88A-35C8-6CF4-F8B5-16E0A585B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E79A6AA-F401-25A9-F01D-CF9639DBE09F}"/>
              </a:ext>
            </a:extLst>
          </p:cNvPr>
          <p:cNvSpPr>
            <a:spLocks noGrp="1"/>
          </p:cNvSpPr>
          <p:nvPr>
            <p:ph type="dt" sz="half" idx="10"/>
          </p:nvPr>
        </p:nvSpPr>
        <p:spPr/>
        <p:txBody>
          <a:bodyPr/>
          <a:lstStyle/>
          <a:p>
            <a:fld id="{9CD9CF61-6AC0-B04A-8A79-63823834CBEC}" type="datetime1">
              <a:rPr lang="en-US" smtClean="0"/>
              <a:t>10/3/23</a:t>
            </a:fld>
            <a:endParaRPr lang="pt-BR"/>
          </a:p>
        </p:txBody>
      </p:sp>
      <p:sp>
        <p:nvSpPr>
          <p:cNvPr id="5" name="Footer Placeholder 4">
            <a:extLst>
              <a:ext uri="{FF2B5EF4-FFF2-40B4-BE49-F238E27FC236}">
                <a16:creationId xmlns:a16="http://schemas.microsoft.com/office/drawing/2014/main" id="{0B241B89-92B9-C455-F4CC-3AAB462EA21D}"/>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BE566C92-9909-71E0-1A59-9276B29C2DB7}"/>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6722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60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CBB-049B-798E-1728-5E2685147F7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A4557A0-51C0-9FE7-32DE-1DBFE21B8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3592E91-38BC-0CB0-5DDB-3013C95D88FC}"/>
              </a:ext>
            </a:extLst>
          </p:cNvPr>
          <p:cNvSpPr>
            <a:spLocks noGrp="1"/>
          </p:cNvSpPr>
          <p:nvPr>
            <p:ph type="dt" sz="half" idx="10"/>
          </p:nvPr>
        </p:nvSpPr>
        <p:spPr/>
        <p:txBody>
          <a:bodyPr/>
          <a:lstStyle/>
          <a:p>
            <a:fld id="{CC831FFB-6350-8C44-9E91-19D97611BEA9}" type="datetime1">
              <a:rPr lang="en-US" smtClean="0"/>
              <a:t>10/3/23</a:t>
            </a:fld>
            <a:endParaRPr lang="pt-BR"/>
          </a:p>
        </p:txBody>
      </p:sp>
      <p:sp>
        <p:nvSpPr>
          <p:cNvPr id="5" name="Footer Placeholder 4">
            <a:extLst>
              <a:ext uri="{FF2B5EF4-FFF2-40B4-BE49-F238E27FC236}">
                <a16:creationId xmlns:a16="http://schemas.microsoft.com/office/drawing/2014/main" id="{8595DDA1-481A-982A-DEEC-6A1CF4D24323}"/>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6DAAD68C-801E-C521-6657-E919A0F7789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587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995C-7C39-844F-03ED-CE3890ECB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AA36F38-C287-AB55-49FA-ACA53A913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A202-9444-A0DE-357C-F7E9CBFA9F1E}"/>
              </a:ext>
            </a:extLst>
          </p:cNvPr>
          <p:cNvSpPr>
            <a:spLocks noGrp="1"/>
          </p:cNvSpPr>
          <p:nvPr>
            <p:ph type="dt" sz="half" idx="10"/>
          </p:nvPr>
        </p:nvSpPr>
        <p:spPr/>
        <p:txBody>
          <a:bodyPr/>
          <a:lstStyle/>
          <a:p>
            <a:fld id="{4EF76644-9B79-9F49-B469-1DC73161FED8}" type="datetime1">
              <a:rPr lang="en-US" smtClean="0"/>
              <a:t>10/3/23</a:t>
            </a:fld>
            <a:endParaRPr lang="pt-BR"/>
          </a:p>
        </p:txBody>
      </p:sp>
      <p:sp>
        <p:nvSpPr>
          <p:cNvPr id="5" name="Footer Placeholder 4">
            <a:extLst>
              <a:ext uri="{FF2B5EF4-FFF2-40B4-BE49-F238E27FC236}">
                <a16:creationId xmlns:a16="http://schemas.microsoft.com/office/drawing/2014/main" id="{7C15608C-7DAF-86D0-7950-29190E3F13BF}"/>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DB1D7817-B4BD-F958-4973-95B5340F195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4641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9B7B-AFE0-23BF-67A5-9BD5F3447D2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EB48AF-9DF7-652B-17A0-1C6FF5DE8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91D78BE-E27E-AF45-5926-7CC58F6CA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E9222C4-FB3B-8DBB-9897-BED397F48F02}"/>
              </a:ext>
            </a:extLst>
          </p:cNvPr>
          <p:cNvSpPr>
            <a:spLocks noGrp="1"/>
          </p:cNvSpPr>
          <p:nvPr>
            <p:ph type="dt" sz="half" idx="10"/>
          </p:nvPr>
        </p:nvSpPr>
        <p:spPr/>
        <p:txBody>
          <a:bodyPr/>
          <a:lstStyle/>
          <a:p>
            <a:fld id="{A6A5F312-EAA7-7D48-88BA-9918EFBF56FA}" type="datetime1">
              <a:rPr lang="en-US" smtClean="0"/>
              <a:t>10/3/23</a:t>
            </a:fld>
            <a:endParaRPr lang="pt-BR"/>
          </a:p>
        </p:txBody>
      </p:sp>
      <p:sp>
        <p:nvSpPr>
          <p:cNvPr id="6" name="Footer Placeholder 5">
            <a:extLst>
              <a:ext uri="{FF2B5EF4-FFF2-40B4-BE49-F238E27FC236}">
                <a16:creationId xmlns:a16="http://schemas.microsoft.com/office/drawing/2014/main" id="{62072361-FC53-90B5-BD6A-49FC26F4492D}"/>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392A992-A958-6654-70DB-BD1FCA020DB0}"/>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7696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124-0FE4-4B8C-87F0-9BF93A026AF7}"/>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100B540-C6CB-47A7-EBD9-48AF3E3B5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C001F-1E63-B377-F2D7-8732EF7C5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0FCC3A5-9B8A-A4A5-573F-48D3A231E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69433-9C2E-DD95-DD6F-D944CCF18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CB71BA7C-EEF5-81FE-F7FA-92B0A47691E1}"/>
              </a:ext>
            </a:extLst>
          </p:cNvPr>
          <p:cNvSpPr>
            <a:spLocks noGrp="1"/>
          </p:cNvSpPr>
          <p:nvPr>
            <p:ph type="dt" sz="half" idx="10"/>
          </p:nvPr>
        </p:nvSpPr>
        <p:spPr/>
        <p:txBody>
          <a:bodyPr/>
          <a:lstStyle/>
          <a:p>
            <a:fld id="{619E78BB-BB23-6E49-9BDB-7472C1355587}" type="datetime1">
              <a:rPr lang="en-US" smtClean="0"/>
              <a:t>10/3/23</a:t>
            </a:fld>
            <a:endParaRPr lang="pt-BR"/>
          </a:p>
        </p:txBody>
      </p:sp>
      <p:sp>
        <p:nvSpPr>
          <p:cNvPr id="8" name="Footer Placeholder 7">
            <a:extLst>
              <a:ext uri="{FF2B5EF4-FFF2-40B4-BE49-F238E27FC236}">
                <a16:creationId xmlns:a16="http://schemas.microsoft.com/office/drawing/2014/main" id="{4BA35A0D-0389-AE63-B37A-A212802DC281}"/>
              </a:ext>
            </a:extLst>
          </p:cNvPr>
          <p:cNvSpPr>
            <a:spLocks noGrp="1"/>
          </p:cNvSpPr>
          <p:nvPr>
            <p:ph type="ftr" sz="quarter" idx="11"/>
          </p:nvPr>
        </p:nvSpPr>
        <p:spPr/>
        <p:txBody>
          <a:bodyPr/>
          <a:lstStyle/>
          <a:p>
            <a:r>
              <a:rPr lang="pt-BR"/>
              <a:t>A Mobile Traffic Predictor Enhanced by Neighboring Transportation Data (MTP-NT)</a:t>
            </a:r>
          </a:p>
        </p:txBody>
      </p:sp>
      <p:sp>
        <p:nvSpPr>
          <p:cNvPr id="9" name="Slide Number Placeholder 8">
            <a:extLst>
              <a:ext uri="{FF2B5EF4-FFF2-40B4-BE49-F238E27FC236}">
                <a16:creationId xmlns:a16="http://schemas.microsoft.com/office/drawing/2014/main" id="{08A17A5A-9268-3D9E-0D55-10BAEBCE23DD}"/>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33915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E37-B40E-F2D3-1AE5-0A5DDDB5A22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2F0E1BE-A034-CCFC-BF5E-B74535347CFE}"/>
              </a:ext>
            </a:extLst>
          </p:cNvPr>
          <p:cNvSpPr>
            <a:spLocks noGrp="1"/>
          </p:cNvSpPr>
          <p:nvPr>
            <p:ph type="dt" sz="half" idx="10"/>
          </p:nvPr>
        </p:nvSpPr>
        <p:spPr/>
        <p:txBody>
          <a:bodyPr/>
          <a:lstStyle/>
          <a:p>
            <a:fld id="{6ABA3EEC-C7DD-1B40-8728-972E1C9136C0}" type="datetime1">
              <a:rPr lang="en-US" smtClean="0"/>
              <a:t>10/3/23</a:t>
            </a:fld>
            <a:endParaRPr lang="pt-BR"/>
          </a:p>
        </p:txBody>
      </p:sp>
      <p:sp>
        <p:nvSpPr>
          <p:cNvPr id="4" name="Footer Placeholder 3">
            <a:extLst>
              <a:ext uri="{FF2B5EF4-FFF2-40B4-BE49-F238E27FC236}">
                <a16:creationId xmlns:a16="http://schemas.microsoft.com/office/drawing/2014/main" id="{7C66D67B-6FF5-BFD0-4E33-E6E52D52CB9D}"/>
              </a:ext>
            </a:extLst>
          </p:cNvPr>
          <p:cNvSpPr>
            <a:spLocks noGrp="1"/>
          </p:cNvSpPr>
          <p:nvPr>
            <p:ph type="ftr" sz="quarter" idx="11"/>
          </p:nvPr>
        </p:nvSpPr>
        <p:spPr/>
        <p:txBody>
          <a:bodyPr/>
          <a:lstStyle/>
          <a:p>
            <a:r>
              <a:rPr lang="pt-BR"/>
              <a:t>A Mobile Traffic Predictor Enhanced by Neighboring Transportation Data (MTP-NT)</a:t>
            </a:r>
          </a:p>
        </p:txBody>
      </p:sp>
      <p:sp>
        <p:nvSpPr>
          <p:cNvPr id="5" name="Slide Number Placeholder 4">
            <a:extLst>
              <a:ext uri="{FF2B5EF4-FFF2-40B4-BE49-F238E27FC236}">
                <a16:creationId xmlns:a16="http://schemas.microsoft.com/office/drawing/2014/main" id="{699E3A06-9449-A391-F1E9-60B55298CF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108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1097-0DA0-1B48-1D84-7682F60E1A3A}"/>
              </a:ext>
            </a:extLst>
          </p:cNvPr>
          <p:cNvSpPr>
            <a:spLocks noGrp="1"/>
          </p:cNvSpPr>
          <p:nvPr>
            <p:ph type="dt" sz="half" idx="10"/>
          </p:nvPr>
        </p:nvSpPr>
        <p:spPr/>
        <p:txBody>
          <a:bodyPr/>
          <a:lstStyle/>
          <a:p>
            <a:fld id="{728EB19E-60F9-E347-B916-E0C6BA076179}" type="datetime1">
              <a:rPr lang="en-US" smtClean="0"/>
              <a:t>10/3/23</a:t>
            </a:fld>
            <a:endParaRPr lang="pt-BR"/>
          </a:p>
        </p:txBody>
      </p:sp>
      <p:sp>
        <p:nvSpPr>
          <p:cNvPr id="3" name="Footer Placeholder 2">
            <a:extLst>
              <a:ext uri="{FF2B5EF4-FFF2-40B4-BE49-F238E27FC236}">
                <a16:creationId xmlns:a16="http://schemas.microsoft.com/office/drawing/2014/main" id="{1AF5AD5C-D14B-7AE5-3811-6C0296E22651}"/>
              </a:ext>
            </a:extLst>
          </p:cNvPr>
          <p:cNvSpPr>
            <a:spLocks noGrp="1"/>
          </p:cNvSpPr>
          <p:nvPr>
            <p:ph type="ftr" sz="quarter" idx="11"/>
          </p:nvPr>
        </p:nvSpPr>
        <p:spPr/>
        <p:txBody>
          <a:bodyPr/>
          <a:lstStyle/>
          <a:p>
            <a:r>
              <a:rPr lang="pt-BR"/>
              <a:t>A Mobile Traffic Predictor Enhanced by Neighboring Transportation Data (MTP-NT)</a:t>
            </a:r>
          </a:p>
        </p:txBody>
      </p:sp>
      <p:sp>
        <p:nvSpPr>
          <p:cNvPr id="4" name="Slide Number Placeholder 3">
            <a:extLst>
              <a:ext uri="{FF2B5EF4-FFF2-40B4-BE49-F238E27FC236}">
                <a16:creationId xmlns:a16="http://schemas.microsoft.com/office/drawing/2014/main" id="{D2E582B3-D5A4-044E-A4AB-3B7EE7BDD35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374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8CB-684F-7BFF-A7AC-4E74D0E03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74B1E6B-8AE8-6F88-98FB-371DC430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12AF0EC-5093-94A1-FE2D-622DD369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F375-431A-2F67-A67A-9F0C511B3FF8}"/>
              </a:ext>
            </a:extLst>
          </p:cNvPr>
          <p:cNvSpPr>
            <a:spLocks noGrp="1"/>
          </p:cNvSpPr>
          <p:nvPr>
            <p:ph type="dt" sz="half" idx="10"/>
          </p:nvPr>
        </p:nvSpPr>
        <p:spPr/>
        <p:txBody>
          <a:bodyPr/>
          <a:lstStyle/>
          <a:p>
            <a:fld id="{15B4D956-4AC8-404F-A7CF-EC008BDE51B6}" type="datetime1">
              <a:rPr lang="en-US" smtClean="0"/>
              <a:t>10/3/23</a:t>
            </a:fld>
            <a:endParaRPr lang="pt-BR"/>
          </a:p>
        </p:txBody>
      </p:sp>
      <p:sp>
        <p:nvSpPr>
          <p:cNvPr id="6" name="Footer Placeholder 5">
            <a:extLst>
              <a:ext uri="{FF2B5EF4-FFF2-40B4-BE49-F238E27FC236}">
                <a16:creationId xmlns:a16="http://schemas.microsoft.com/office/drawing/2014/main" id="{BC232438-5206-4E2C-6525-48C0889D35F9}"/>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D60FDD81-024A-9ECB-9A06-391882D868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8106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AAB7-1D48-B0BC-96D3-50164830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A040C50-D9FE-23CC-1888-C703CECCD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7303638-5C6C-D2C5-32C0-88C4AAA5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B434B-2458-ACBD-0EAA-0E200A95BDAC}"/>
              </a:ext>
            </a:extLst>
          </p:cNvPr>
          <p:cNvSpPr>
            <a:spLocks noGrp="1"/>
          </p:cNvSpPr>
          <p:nvPr>
            <p:ph type="dt" sz="half" idx="10"/>
          </p:nvPr>
        </p:nvSpPr>
        <p:spPr/>
        <p:txBody>
          <a:bodyPr/>
          <a:lstStyle/>
          <a:p>
            <a:fld id="{0939231F-1418-9A44-976B-E0F4BFB8DF25}" type="datetime1">
              <a:rPr lang="en-US" smtClean="0"/>
              <a:t>10/3/23</a:t>
            </a:fld>
            <a:endParaRPr lang="pt-BR"/>
          </a:p>
        </p:txBody>
      </p:sp>
      <p:sp>
        <p:nvSpPr>
          <p:cNvPr id="6" name="Footer Placeholder 5">
            <a:extLst>
              <a:ext uri="{FF2B5EF4-FFF2-40B4-BE49-F238E27FC236}">
                <a16:creationId xmlns:a16="http://schemas.microsoft.com/office/drawing/2014/main" id="{BCF236AB-2040-A881-8E92-00CF1A073EF0}"/>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4DDF572-5C6E-08DA-7485-9D3490AE7BA5}"/>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1028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8E66B-F051-8D5F-4751-28238DC0D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142820F-5065-2F17-7E89-D3FE6D1A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326C9B6-2E7A-1D9A-B76B-5347B6094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04F5-6E01-7F45-A19D-27FA7BCF2A7A}" type="datetime1">
              <a:rPr lang="en-US" smtClean="0"/>
              <a:t>10/3/23</a:t>
            </a:fld>
            <a:endParaRPr lang="pt-BR"/>
          </a:p>
        </p:txBody>
      </p:sp>
      <p:sp>
        <p:nvSpPr>
          <p:cNvPr id="5" name="Footer Placeholder 4">
            <a:extLst>
              <a:ext uri="{FF2B5EF4-FFF2-40B4-BE49-F238E27FC236}">
                <a16:creationId xmlns:a16="http://schemas.microsoft.com/office/drawing/2014/main" id="{5F864619-F92E-5DE2-50F2-DFB4211DD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02EA6B35-025B-5248-2B8F-2A9DE2C90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D1434-241F-3E4A-8778-0F70095E40C3}" type="slidenum">
              <a:rPr lang="pt-BR" smtClean="0"/>
              <a:t>‹#›</a:t>
            </a:fld>
            <a:endParaRPr lang="pt-BR"/>
          </a:p>
        </p:txBody>
      </p:sp>
    </p:spTree>
    <p:extLst>
      <p:ext uri="{BB962C8B-B14F-4D97-AF65-F5344CB8AC3E}">
        <p14:creationId xmlns:p14="http://schemas.microsoft.com/office/powerpoint/2010/main" val="329019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ericsson.com/en/reports-and-papers/mobility-report/reports/november-202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mailto:rafael.pasquini@ufu.br" TargetMode="External"/><Relationship Id="rId2" Type="http://schemas.openxmlformats.org/officeDocument/2006/relationships/hyperlink" Target="mailto:patrick@ufu.br" TargetMode="External"/><Relationship Id="rId1" Type="http://schemas.openxmlformats.org/officeDocument/2006/relationships/slideLayout" Target="../slideLayouts/slideLayout2.xml"/><Relationship Id="rId4" Type="http://schemas.openxmlformats.org/officeDocument/2006/relationships/hyperlink" Target="mailto:mgcarneiro@ufu.b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F1AC-1603-3561-0ED9-5CBD91C56A89}"/>
              </a:ext>
            </a:extLst>
          </p:cNvPr>
          <p:cNvSpPr>
            <a:spLocks noGrp="1"/>
          </p:cNvSpPr>
          <p:nvPr>
            <p:ph type="ctrTitle"/>
          </p:nvPr>
        </p:nvSpPr>
        <p:spPr>
          <a:xfrm>
            <a:off x="1524000" y="1714495"/>
            <a:ext cx="9144000" cy="2387600"/>
          </a:xfrm>
        </p:spPr>
        <p:txBody>
          <a:bodyPr>
            <a:normAutofit/>
          </a:bodyPr>
          <a:lstStyle/>
          <a:p>
            <a:r>
              <a:rPr lang="en-US" sz="4800" b="1" i="0" dirty="0">
                <a:effectLst/>
                <a:latin typeface="IBM Plex Sans" panose="020B0503050203000203" pitchFamily="34" charset="0"/>
              </a:rPr>
              <a:t>A Mobile Traffic Predictor Enhanced by Neighboring Transportation Data (MTP-NT)</a:t>
            </a:r>
            <a:endParaRPr lang="pt-BR" sz="4800" dirty="0">
              <a:latin typeface="IBM Plex Sans" panose="020B0503050203000203" pitchFamily="34" charset="0"/>
            </a:endParaRPr>
          </a:p>
        </p:txBody>
      </p:sp>
      <p:sp>
        <p:nvSpPr>
          <p:cNvPr id="3" name="Subtitle 2">
            <a:extLst>
              <a:ext uri="{FF2B5EF4-FFF2-40B4-BE49-F238E27FC236}">
                <a16:creationId xmlns:a16="http://schemas.microsoft.com/office/drawing/2014/main" id="{1BFB6FD2-5DA0-9C1B-E2BB-16590B91ACBA}"/>
              </a:ext>
            </a:extLst>
          </p:cNvPr>
          <p:cNvSpPr>
            <a:spLocks noGrp="1"/>
          </p:cNvSpPr>
          <p:nvPr>
            <p:ph type="subTitle" idx="1"/>
          </p:nvPr>
        </p:nvSpPr>
        <p:spPr>
          <a:xfrm>
            <a:off x="1524000" y="4194170"/>
            <a:ext cx="9144000" cy="1655762"/>
          </a:xfrm>
        </p:spPr>
        <p:txBody>
          <a:bodyPr>
            <a:normAutofit/>
          </a:bodyPr>
          <a:lstStyle/>
          <a:p>
            <a:r>
              <a:rPr lang="pt-BR" sz="2000" dirty="0">
                <a:latin typeface="IBM Plex Sans" panose="020B0503050203000203" pitchFamily="34" charset="0"/>
              </a:rPr>
              <a:t>Patrick Luiz de Araújo</a:t>
            </a:r>
          </a:p>
        </p:txBody>
      </p:sp>
      <p:sp>
        <p:nvSpPr>
          <p:cNvPr id="4" name="Subtitle 2">
            <a:extLst>
              <a:ext uri="{FF2B5EF4-FFF2-40B4-BE49-F238E27FC236}">
                <a16:creationId xmlns:a16="http://schemas.microsoft.com/office/drawing/2014/main" id="{6C0EB770-2759-E4AB-3876-15EBF6060BE1}"/>
              </a:ext>
            </a:extLst>
          </p:cNvPr>
          <p:cNvSpPr txBox="1">
            <a:spLocks/>
          </p:cNvSpPr>
          <p:nvPr/>
        </p:nvSpPr>
        <p:spPr>
          <a:xfrm>
            <a:off x="2813300" y="125339"/>
            <a:ext cx="6281111" cy="894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000" b="1" dirty="0">
                <a:latin typeface="IBM Plex Sans" panose="020B0503050203000203" pitchFamily="34" charset="0"/>
              </a:rPr>
              <a:t>Programa de Pós-Graduação em Ciência da Computação</a:t>
            </a:r>
          </a:p>
        </p:txBody>
      </p:sp>
      <p:pic>
        <p:nvPicPr>
          <p:cNvPr id="5" name="Picture 6" descr="Resultado de imagem para ufu">
            <a:extLst>
              <a:ext uri="{FF2B5EF4-FFF2-40B4-BE49-F238E27FC236}">
                <a16:creationId xmlns:a16="http://schemas.microsoft.com/office/drawing/2014/main" id="{6C4FE774-7310-6AFD-B3E7-A239ECBCB5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996D29F-02A4-D715-4753-7420084CC492}"/>
              </a:ext>
            </a:extLst>
          </p:cNvPr>
          <p:cNvSpPr txBox="1">
            <a:spLocks/>
          </p:cNvSpPr>
          <p:nvPr/>
        </p:nvSpPr>
        <p:spPr>
          <a:xfrm>
            <a:off x="6001289" y="6341215"/>
            <a:ext cx="6186245" cy="513726"/>
          </a:xfrm>
          <a:prstGeom prst="rect">
            <a:avLst/>
          </a:prstGeom>
          <a:solidFill>
            <a:schemeClr val="accent3">
              <a:lumMod val="20000"/>
              <a:lumOff val="80000"/>
            </a:schemeClr>
          </a:solidFill>
          <a:ln>
            <a:solidFill>
              <a:schemeClr val="bg1">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latin typeface="IBM Plex Sans" panose="020B0503050203000203" pitchFamily="34" charset="0"/>
              </a:rPr>
              <a:t>Defesa de dissertação de mestrado em  ??/??/????  </a:t>
            </a:r>
          </a:p>
        </p:txBody>
      </p:sp>
      <p:pic>
        <p:nvPicPr>
          <p:cNvPr id="7" name="Picture 4" descr="Resultado de imagem para facom ufu">
            <a:extLst>
              <a:ext uri="{FF2B5EF4-FFF2-40B4-BE49-F238E27FC236}">
                <a16:creationId xmlns:a16="http://schemas.microsoft.com/office/drawing/2014/main" id="{2E1600F8-BDD7-FC7C-70C1-1ACC0E47BA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43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 - Characterization</a:t>
            </a:r>
          </a:p>
        </p:txBody>
      </p:sp>
      <p:sp>
        <p:nvSpPr>
          <p:cNvPr id="19" name="TextBox 18">
            <a:extLst>
              <a:ext uri="{FF2B5EF4-FFF2-40B4-BE49-F238E27FC236}">
                <a16:creationId xmlns:a16="http://schemas.microsoft.com/office/drawing/2014/main" id="{FF44DE63-77EA-941B-0C64-E2B91AC638DE}"/>
              </a:ext>
            </a:extLst>
          </p:cNvPr>
          <p:cNvSpPr txBox="1"/>
          <p:nvPr/>
        </p:nvSpPr>
        <p:spPr>
          <a:xfrm>
            <a:off x="5905500" y="4288680"/>
            <a:ext cx="6001578" cy="195438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Xu, F. et al. Understanding mobile traffic patterns of large scale cellular towers in urban environment. IEEE/ACM Transactions on Networking, v. 25, n. 2, p. 1147–1161, 2017.</a:t>
            </a:r>
          </a:p>
          <a:p>
            <a:r>
              <a:rPr lang="en-US" sz="1100" dirty="0">
                <a:solidFill>
                  <a:srgbClr val="898989"/>
                </a:solidFill>
                <a:latin typeface="IBM Plex Sans" panose="020B0503050203000203" pitchFamily="34" charset="0"/>
              </a:rPr>
              <a:t>[2] WANG, H. et al. Characterizing the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1100" dirty="0" err="1">
                <a:solidFill>
                  <a:srgbClr val="898989"/>
                </a:solidFill>
                <a:latin typeface="IBM Plex Sans" panose="020B0503050203000203" pitchFamily="34" charset="0"/>
              </a:rPr>
              <a:t>MObile</a:t>
            </a:r>
            <a:r>
              <a:rPr lang="en-US" sz="1100" dirty="0">
                <a:solidFill>
                  <a:srgbClr val="898989"/>
                </a:solidFill>
                <a:latin typeface="IBM Plex Sans" panose="020B0503050203000203" pitchFamily="34" charset="0"/>
              </a:rPr>
              <a:t> Computing and</a:t>
            </a:r>
          </a:p>
          <a:p>
            <a:r>
              <a:rPr lang="en-US" sz="1100" dirty="0">
                <a:solidFill>
                  <a:srgbClr val="898989"/>
                </a:solidFill>
                <a:latin typeface="IBM Plex Sans" panose="020B0503050203000203" pitchFamily="34" charset="0"/>
              </a:rPr>
              <a:t>Online Social </a:t>
            </a:r>
            <a:r>
              <a:rPr lang="en-US" sz="1100" dirty="0" err="1">
                <a:solidFill>
                  <a:srgbClr val="898989"/>
                </a:solidFill>
                <a:latin typeface="IBM Plex Sans" panose="020B0503050203000203" pitchFamily="34" charset="0"/>
              </a:rPr>
              <a:t>NeTworking</a:t>
            </a:r>
            <a:r>
              <a:rPr lang="en-US" sz="1100" dirty="0">
                <a:solidFill>
                  <a:srgbClr val="898989"/>
                </a:solidFill>
                <a:latin typeface="IBM Plex Sans" panose="020B0503050203000203" pitchFamily="34" charset="0"/>
              </a:rPr>
              <a:t>. New York, NY, USA: Association for Computing</a:t>
            </a:r>
          </a:p>
          <a:p>
            <a:r>
              <a:rPr lang="en-US" sz="1100" dirty="0">
                <a:solidFill>
                  <a:srgbClr val="898989"/>
                </a:solidFill>
                <a:latin typeface="IBM Plex Sans" panose="020B0503050203000203" pitchFamily="34" charset="0"/>
              </a:rPr>
              <a:t>Machinery, 2015. (HOTPOST ’15), p. 19–24. ISBN 9781450335171. </a:t>
            </a:r>
            <a:r>
              <a:rPr lang="en-US" sz="1100" dirty="0" err="1">
                <a:solidFill>
                  <a:srgbClr val="898989"/>
                </a:solidFill>
                <a:latin typeface="IBM Plex Sans" panose="020B0503050203000203" pitchFamily="34" charset="0"/>
              </a:rPr>
              <a:t>Disponível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em</a:t>
            </a:r>
            <a:r>
              <a:rPr lang="en-US" sz="1100" dirty="0">
                <a:solidFill>
                  <a:srgbClr val="898989"/>
                </a:solidFill>
                <a:latin typeface="IBM Plex Sans" panose="020B0503050203000203" pitchFamily="34" charset="0"/>
              </a:rPr>
              <a:t>: &lt;https://</a:t>
            </a:r>
            <a:r>
              <a:rPr lang="en-US" sz="1100" dirty="0" err="1">
                <a:solidFill>
                  <a:srgbClr val="898989"/>
                </a:solidFill>
                <a:latin typeface="IBM Plex Sans" panose="020B0503050203000203" pitchFamily="34" charset="0"/>
              </a:rPr>
              <a:t>doi.org</a:t>
            </a:r>
            <a:r>
              <a:rPr lang="en-US" sz="1100" dirty="0">
                <a:solidFill>
                  <a:srgbClr val="898989"/>
                </a:solidFill>
                <a:latin typeface="IBM Plex Sans" panose="020B0503050203000203" pitchFamily="34" charset="0"/>
              </a:rPr>
              <a:t>/10.1145/2757513.2757518&gt;.</a:t>
            </a:r>
          </a:p>
          <a:p>
            <a:r>
              <a:rPr lang="en-US" sz="1100" b="0" i="0" dirty="0">
                <a:solidFill>
                  <a:srgbClr val="898989"/>
                </a:solidFill>
                <a:effectLst/>
                <a:latin typeface="IBM Plex Sans" panose="020B0503050203000203" pitchFamily="34" charset="0"/>
              </a:rPr>
              <a:t>[3] </a:t>
            </a:r>
            <a:r>
              <a:rPr lang="en-US" sz="1100" b="0" i="0" dirty="0" err="1">
                <a:solidFill>
                  <a:srgbClr val="898989"/>
                </a:solidFill>
                <a:effectLst/>
                <a:latin typeface="IBM Plex Sans" panose="020B0503050203000203" pitchFamily="34" charset="0"/>
              </a:rPr>
              <a:t>Gotzner</a:t>
            </a:r>
            <a:r>
              <a:rPr lang="en-US" sz="1100" b="0" i="0" dirty="0">
                <a:solidFill>
                  <a:srgbClr val="898989"/>
                </a:solidFill>
                <a:effectLst/>
                <a:latin typeface="IBM Plex Sans" panose="020B0503050203000203" pitchFamily="34" charset="0"/>
              </a:rPr>
              <a:t>, U.; Rathgeber, R. Spatial traffic distribution in cellular networks. In: VTC</a:t>
            </a:r>
          </a:p>
          <a:p>
            <a:r>
              <a:rPr lang="en-US" sz="1100" b="0" i="0" dirty="0">
                <a:solidFill>
                  <a:srgbClr val="898989"/>
                </a:solidFill>
                <a:effectLst/>
                <a:latin typeface="IBM Plex Sans" panose="020B0503050203000203" pitchFamily="34" charset="0"/>
              </a:rPr>
              <a:t>’98. 48th IEEE Vehicular Technology Conference. Pathway to Global Wireless</a:t>
            </a:r>
          </a:p>
          <a:p>
            <a:r>
              <a:rPr lang="en-US" sz="1100" b="0" i="0" dirty="0">
                <a:solidFill>
                  <a:srgbClr val="898989"/>
                </a:solidFill>
                <a:effectLst/>
                <a:latin typeface="IBM Plex Sans" panose="020B0503050203000203" pitchFamily="34" charset="0"/>
              </a:rPr>
              <a:t>Revolution (Cat. No.98CH36151).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1998. v. 3, p. 1994–1998 vol.3.</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6" y="1784768"/>
            <a:ext cx="5374154" cy="4102324"/>
          </a:xfrm>
        </p:spPr>
        <p:txBody>
          <a:bodyPr anchor="t">
            <a:normAutofit/>
          </a:bodyPr>
          <a:lstStyle/>
          <a:p>
            <a:r>
              <a:rPr lang="en-US" sz="1600" b="1" dirty="0">
                <a:latin typeface="IBM Plex Sans" panose="020B0503050203000203" pitchFamily="34" charset="0"/>
              </a:rPr>
              <a:t>Regions of the city grouped based on </a:t>
            </a:r>
            <a:r>
              <a:rPr lang="en-US" sz="1600" b="1" dirty="0">
                <a:solidFill>
                  <a:srgbClr val="0F62FF"/>
                </a:solidFill>
                <a:latin typeface="IBM Plex Sans" panose="020B0503050203000203" pitchFamily="34" charset="0"/>
              </a:rPr>
              <a:t>network usage patterns</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Composition of trimodal distributions to </a:t>
            </a:r>
            <a:r>
              <a:rPr lang="en-US" sz="1600" b="1" dirty="0">
                <a:solidFill>
                  <a:srgbClr val="0F62FF"/>
                </a:solidFill>
                <a:latin typeface="IBM Plex Sans" panose="020B0503050203000203" pitchFamily="34" charset="0"/>
              </a:rPr>
              <a:t>describe the network traffic</a:t>
            </a:r>
            <a:r>
              <a:rPr lang="en-US" sz="1600" b="1" baseline="30000" dirty="0">
                <a:latin typeface="IBM Plex Sans" panose="020B0503050203000203" pitchFamily="34" charset="0"/>
              </a:rPr>
              <a:t>2</a:t>
            </a:r>
            <a:br>
              <a:rPr lang="en-US" sz="1600" b="1" u="sng" dirty="0">
                <a:latin typeface="IBM Plex Sans" panose="020B0503050203000203" pitchFamily="34" charset="0"/>
              </a:rPr>
            </a:br>
            <a:br>
              <a:rPr lang="en-US" sz="1600" b="1" u="sng" dirty="0">
                <a:latin typeface="IBM Plex Sans" panose="020B0503050203000203" pitchFamily="34" charset="0"/>
              </a:rPr>
            </a:br>
            <a:r>
              <a:rPr lang="en-US" sz="1600" b="1" dirty="0">
                <a:latin typeface="IBM Plex Sans" panose="020B0503050203000203" pitchFamily="34" charset="0"/>
              </a:rPr>
              <a:t>Sand temporal distribution of the network traffic results into extremely</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insufficient utilization of</a:t>
            </a:r>
            <a:r>
              <a:rPr lang="en-US" sz="1600" b="1" dirty="0">
                <a:latin typeface="IBM Plex Sans" panose="020B0503050203000203" pitchFamily="34" charset="0"/>
              </a:rPr>
              <a:t> network</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resources</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Traffic was </a:t>
            </a:r>
            <a:r>
              <a:rPr lang="en-US" sz="1600" b="1" dirty="0">
                <a:solidFill>
                  <a:srgbClr val="0F62FF"/>
                </a:solidFill>
                <a:latin typeface="IBM Plex Sans" panose="020B0503050203000203" pitchFamily="34" charset="0"/>
              </a:rPr>
              <a:t>concentrated</a:t>
            </a:r>
            <a:r>
              <a:rPr lang="en-US" sz="1600" b="1" dirty="0">
                <a:latin typeface="IBM Plex Sans" panose="020B0503050203000203" pitchFamily="34" charset="0"/>
              </a:rPr>
              <a:t> in </a:t>
            </a:r>
            <a:r>
              <a:rPr lang="en-US" sz="1600" b="1" dirty="0">
                <a:solidFill>
                  <a:srgbClr val="0F62FF"/>
                </a:solidFill>
                <a:latin typeface="IBM Plex Sans" panose="020B0503050203000203" pitchFamily="34" charset="0"/>
              </a:rPr>
              <a:t>some regions </a:t>
            </a:r>
            <a:r>
              <a:rPr lang="en-US" sz="1600" b="1" dirty="0">
                <a:latin typeface="IBM Plex Sans" panose="020B0503050203000203" pitchFamily="34" charset="0"/>
              </a:rPr>
              <a:t>(city center) </a:t>
            </a:r>
            <a:r>
              <a:rPr lang="en-US" sz="1600" b="1" dirty="0">
                <a:solidFill>
                  <a:srgbClr val="0F62FF"/>
                </a:solidFill>
                <a:latin typeface="IBM Plex Sans" panose="020B0503050203000203" pitchFamily="34" charset="0"/>
              </a:rPr>
              <a:t>and peak hours</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Tree>
    <p:extLst>
      <p:ext uri="{BB962C8B-B14F-4D97-AF65-F5344CB8AC3E}">
        <p14:creationId xmlns:p14="http://schemas.microsoft.com/office/powerpoint/2010/main" val="1607187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11</a:t>
            </a:fld>
            <a:endParaRPr lang="pt-BR">
              <a:latin typeface="IBM Plex Sans" panose="020B0503050203000203" pitchFamily="34" charset="0"/>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526329"/>
            <a:ext cx="5257800" cy="1754326"/>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BOUTABA, R. et al. A comprehensive survey on machine learning for networking: evolution, applications and research opportunities. Journal of Internet Services and Applications, Springer, v. 9, n. 1, p. 1–99, 2018.</a:t>
            </a:r>
          </a:p>
          <a:p>
            <a:r>
              <a:rPr lang="en-US" sz="900" dirty="0">
                <a:solidFill>
                  <a:srgbClr val="898989"/>
                </a:solidFill>
                <a:latin typeface="IBM Plex Sans" panose="020B0503050203000203" pitchFamily="34" charset="0"/>
              </a:rPr>
              <a:t>[2] CYBENKO, G. Approximation by superpositions of a sigmoidal function. Mathematics of control, signals and systems, Springer, v. 2, n. 4, p. 303–314, 1989.</a:t>
            </a:r>
            <a:r>
              <a:rPr lang="en-US" sz="900" b="0" i="0" dirty="0">
                <a:solidFill>
                  <a:srgbClr val="898989"/>
                </a:solidFill>
                <a:effectLst/>
                <a:latin typeface="IBM Plex Sans" panose="020B0503050203000203" pitchFamily="34" charset="0"/>
              </a:rPr>
              <a:t>[3] </a:t>
            </a:r>
            <a:r>
              <a:rPr lang="en-US" sz="900" b="0" i="0" dirty="0" err="1">
                <a:solidFill>
                  <a:srgbClr val="898989"/>
                </a:solidFill>
                <a:effectLst/>
                <a:latin typeface="IBM Plex Sans" panose="020B0503050203000203" pitchFamily="34" charset="0"/>
              </a:rPr>
              <a:t>Funahashi</a:t>
            </a:r>
            <a:r>
              <a:rPr lang="en-US" sz="900" b="0" i="0" dirty="0">
                <a:solidFill>
                  <a:srgbClr val="898989"/>
                </a:solidFill>
                <a:effectLst/>
                <a:latin typeface="IBM Plex Sans" panose="020B0503050203000203" pitchFamily="34" charset="0"/>
              </a:rPr>
              <a:t>, 1989</a:t>
            </a:r>
          </a:p>
          <a:p>
            <a:r>
              <a:rPr lang="en-US" sz="900" b="0" i="0" dirty="0">
                <a:solidFill>
                  <a:srgbClr val="898989"/>
                </a:solidFill>
                <a:effectLst/>
                <a:latin typeface="IBM Plex Sans" panose="020B0503050203000203" pitchFamily="34" charset="0"/>
              </a:rPr>
              <a:t>[4] HORNIK, K. Approximation capabilities of multilayer feedforward networks. Neural networks, Elsevier, v. 4, n. 2, p. 251–257, 1991.</a:t>
            </a:r>
            <a:r>
              <a:rPr lang="en-US" sz="900" dirty="0">
                <a:solidFill>
                  <a:srgbClr val="898989"/>
                </a:solidFill>
                <a:latin typeface="IBM Plex Sans" panose="020B0503050203000203" pitchFamily="34" charset="0"/>
              </a:rPr>
              <a:t>[5] Wang, 2017a</a:t>
            </a:r>
          </a:p>
          <a:p>
            <a:r>
              <a:rPr lang="en-US" sz="900" b="0" i="0" dirty="0">
                <a:solidFill>
                  <a:srgbClr val="898989"/>
                </a:solidFill>
                <a:effectLst/>
                <a:latin typeface="IBM Plex Sans" panose="020B0503050203000203" pitchFamily="34" charset="0"/>
              </a:rPr>
              <a:t>[6] Wang, X. et al. </a:t>
            </a:r>
            <a:r>
              <a:rPr lang="en-US" sz="900" b="0" i="0" dirty="0" err="1">
                <a:solidFill>
                  <a:srgbClr val="898989"/>
                </a:solidFill>
                <a:effectLst/>
                <a:latin typeface="IBM Plex Sans" panose="020B0503050203000203" pitchFamily="34" charset="0"/>
              </a:rPr>
              <a:t>Spatio</a:t>
            </a:r>
            <a:r>
              <a:rPr lang="en-US" sz="9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s.n</a:t>
            </a:r>
            <a:r>
              <a:rPr lang="en-US" sz="900" b="0" i="0" dirty="0">
                <a:solidFill>
                  <a:srgbClr val="898989"/>
                </a:solidFill>
                <a:effectLst/>
                <a:latin typeface="IBM Plex Sans" panose="020B0503050203000203" pitchFamily="34" charset="0"/>
              </a:rPr>
              <a:t>.], 2017. p. 1–10.</a:t>
            </a:r>
          </a:p>
          <a:p>
            <a:r>
              <a:rPr lang="en-US" sz="900" b="0" i="0" dirty="0">
                <a:solidFill>
                  <a:srgbClr val="898989"/>
                </a:solidFill>
                <a:effectLst/>
                <a:latin typeface="IBM Plex Sans" panose="020B0503050203000203" pitchFamily="34" charset="0"/>
              </a:rPr>
              <a:t>[7] YANG, H. et al. A network traffic forecasting method based on </a:t>
            </a:r>
            <a:r>
              <a:rPr lang="en-US" sz="900" b="0" i="0" dirty="0" err="1">
                <a:solidFill>
                  <a:srgbClr val="898989"/>
                </a:solidFill>
                <a:effectLst/>
                <a:latin typeface="IBM Plex Sans" panose="020B0503050203000203" pitchFamily="34" charset="0"/>
              </a:rPr>
              <a:t>sa</a:t>
            </a:r>
            <a:r>
              <a:rPr lang="en-US" sz="900" b="0" i="0" dirty="0">
                <a:solidFill>
                  <a:srgbClr val="898989"/>
                </a:solidFill>
                <a:effectLst/>
                <a:latin typeface="IBM Plex Sans" panose="020B0503050203000203" pitchFamily="34" charset="0"/>
              </a:rPr>
              <a:t> optimized </a:t>
            </a:r>
            <a:r>
              <a:rPr lang="en-US" sz="900" b="0" i="0" dirty="0" err="1">
                <a:solidFill>
                  <a:srgbClr val="898989"/>
                </a:solidFill>
                <a:effectLst/>
                <a:latin typeface="IBM Plex Sans" panose="020B0503050203000203" pitchFamily="34" charset="0"/>
              </a:rPr>
              <a:t>arima</a:t>
            </a:r>
            <a:r>
              <a:rPr lang="en-US" sz="900" b="0" i="0" dirty="0">
                <a:solidFill>
                  <a:srgbClr val="898989"/>
                </a:solidFill>
                <a:effectLst/>
                <a:latin typeface="IBM Plex Sans" panose="020B0503050203000203" pitchFamily="34" charset="0"/>
              </a:rPr>
              <a:t>–bp neural network. Computer Networks, v. 193, p. 108102, 2021. ISSN 1389-1286. </a:t>
            </a:r>
            <a:r>
              <a:rPr lang="en-US" sz="900" b="0" i="0" dirty="0" err="1">
                <a:solidFill>
                  <a:srgbClr val="898989"/>
                </a:solidFill>
                <a:effectLst/>
                <a:latin typeface="IBM Plex Sans" panose="020B0503050203000203" pitchFamily="34" charset="0"/>
              </a:rPr>
              <a:t>Disponível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&lt;https://</a:t>
            </a:r>
            <a:r>
              <a:rPr lang="en-US" sz="900" b="0" i="0" dirty="0" err="1">
                <a:solidFill>
                  <a:srgbClr val="898989"/>
                </a:solidFill>
                <a:effectLst/>
                <a:latin typeface="IBM Plex Sans" panose="020B0503050203000203" pitchFamily="34" charset="0"/>
              </a:rPr>
              <a:t>www.sciencedirect.com</a:t>
            </a:r>
            <a:r>
              <a:rPr lang="en-US" sz="900" b="0" i="0" dirty="0">
                <a:solidFill>
                  <a:srgbClr val="898989"/>
                </a:solidFill>
                <a:effectLst/>
                <a:latin typeface="IBM Plex Sans" panose="020B0503050203000203" pitchFamily="34" charset="0"/>
              </a:rPr>
              <a:t>/science/article/</a:t>
            </a:r>
            <a:r>
              <a:rPr lang="en-US" sz="900" b="0" i="0" dirty="0" err="1">
                <a:solidFill>
                  <a:srgbClr val="898989"/>
                </a:solidFill>
                <a:effectLst/>
                <a:latin typeface="IBM Plex Sans" panose="020B0503050203000203" pitchFamily="34" charset="0"/>
              </a:rPr>
              <a:t>pii</a:t>
            </a:r>
            <a:r>
              <a:rPr lang="en-US" sz="900" b="0" i="0" dirty="0">
                <a:solidFill>
                  <a:srgbClr val="898989"/>
                </a:solidFill>
                <a:effectLst/>
                <a:latin typeface="IBM Plex Sans" panose="020B0503050203000203" pitchFamily="34" charset="0"/>
              </a:rPr>
              <a:t>/ S1389128621001821&gt;.</a:t>
            </a:r>
            <a:endParaRPr lang="pt-BR" sz="900" dirty="0">
              <a:solidFill>
                <a:srgbClr val="898989"/>
              </a:solidFill>
              <a:latin typeface="IBM Plex Sans" panose="020B0503050203000203" pitchFamily="34" charset="0"/>
            </a:endParaRPr>
          </a:p>
        </p:txBody>
      </p:sp>
      <p:sp>
        <p:nvSpPr>
          <p:cNvPr id="6" name="Text Placeholder">
            <a:extLst>
              <a:ext uri="{FF2B5EF4-FFF2-40B4-BE49-F238E27FC236}">
                <a16:creationId xmlns:a16="http://schemas.microsoft.com/office/drawing/2014/main" id="{0C55A29C-FF1D-2972-E3F8-1376A90E99CC}"/>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Prediction</a:t>
            </a:r>
          </a:p>
        </p:txBody>
      </p:sp>
      <p:sp>
        <p:nvSpPr>
          <p:cNvPr id="9" name="Title">
            <a:extLst>
              <a:ext uri="{FF2B5EF4-FFF2-40B4-BE49-F238E27FC236}">
                <a16:creationId xmlns:a16="http://schemas.microsoft.com/office/drawing/2014/main" id="{939A8B86-41E0-8066-FC15-0CD940075DF3}"/>
              </a:ext>
            </a:extLst>
          </p:cNvPr>
          <p:cNvSpPr txBox="1">
            <a:spLocks/>
          </p:cNvSpPr>
          <p:nvPr/>
        </p:nvSpPr>
        <p:spPr>
          <a:xfrm>
            <a:off x="239451" y="887720"/>
            <a:ext cx="5257800" cy="5622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rgbClr val="0F62FF"/>
                </a:solidFill>
                <a:latin typeface="IBM Plex Sans" panose="020B0503050203000203" pitchFamily="34" charset="0"/>
              </a:rPr>
              <a:t>Pure Time Series Function (TSF) </a:t>
            </a:r>
            <a:r>
              <a:rPr lang="en-US" sz="1600" b="1" dirty="0">
                <a:latin typeface="IBM Plex Sans" panose="020B0503050203000203" pitchFamily="34" charset="0"/>
              </a:rPr>
              <a:t>and </a:t>
            </a:r>
            <a:r>
              <a:rPr lang="en-US" sz="1600" b="1" dirty="0">
                <a:solidFill>
                  <a:srgbClr val="0F62FF"/>
                </a:solidFill>
                <a:latin typeface="IBM Plex Sans" panose="020B0503050203000203" pitchFamily="34" charset="0"/>
              </a:rPr>
              <a:t>Non-TSF problem</a:t>
            </a:r>
            <a:r>
              <a:rPr lang="en-US" sz="1600" b="1" baseline="30000" dirty="0">
                <a:latin typeface="IBM Plex Sans" panose="020B0503050203000203" pitchFamily="34" charset="0"/>
              </a:rPr>
              <a:t>1</a:t>
            </a:r>
          </a:p>
        </p:txBody>
      </p:sp>
      <p:sp>
        <p:nvSpPr>
          <p:cNvPr id="14" name="Oval 13">
            <a:extLst>
              <a:ext uri="{FF2B5EF4-FFF2-40B4-BE49-F238E27FC236}">
                <a16:creationId xmlns:a16="http://schemas.microsoft.com/office/drawing/2014/main" id="{FB9B08C8-E6C1-BC5B-837F-4F45C3B2CD6C}"/>
              </a:ext>
            </a:extLst>
          </p:cNvPr>
          <p:cNvSpPr/>
          <p:nvPr/>
        </p:nvSpPr>
        <p:spPr>
          <a:xfrm>
            <a:off x="290889" y="2176930"/>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39D9A3A8-E16B-599C-E7F0-74F09E118597}"/>
              </a:ext>
            </a:extLst>
          </p:cNvPr>
          <p:cNvSpPr/>
          <p:nvPr/>
        </p:nvSpPr>
        <p:spPr>
          <a:xfrm>
            <a:off x="813553" y="2181524"/>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BAB824-D7AA-6DA1-60F4-D0A203F693B4}"/>
              </a:ext>
            </a:extLst>
          </p:cNvPr>
          <p:cNvSpPr/>
          <p:nvPr/>
        </p:nvSpPr>
        <p:spPr>
          <a:xfrm>
            <a:off x="4824652" y="2176930"/>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22CADE2B-0279-DCA4-21B6-38807525A3B3}"/>
              </a:ext>
            </a:extLst>
          </p:cNvPr>
          <p:cNvSpPr/>
          <p:nvPr/>
        </p:nvSpPr>
        <p:spPr>
          <a:xfrm>
            <a:off x="6328800" y="2181523"/>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itle">
            <a:extLst>
              <a:ext uri="{FF2B5EF4-FFF2-40B4-BE49-F238E27FC236}">
                <a16:creationId xmlns:a16="http://schemas.microsoft.com/office/drawing/2014/main" id="{76A601A4-3115-AE98-AB1C-37D9DCBB5320}"/>
              </a:ext>
            </a:extLst>
          </p:cNvPr>
          <p:cNvSpPr txBox="1">
            <a:spLocks/>
          </p:cNvSpPr>
          <p:nvPr/>
        </p:nvSpPr>
        <p:spPr>
          <a:xfrm>
            <a:off x="446179" y="5609140"/>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Multi Layer </a:t>
            </a:r>
            <a:r>
              <a:rPr lang="en-US" sz="1600" b="1" dirty="0" err="1">
                <a:latin typeface="IBM Plex Sans" panose="020B0503050203000203" pitchFamily="34" charset="0"/>
              </a:rPr>
              <a:t>Perceptrion</a:t>
            </a:r>
            <a:r>
              <a:rPr lang="en-US" sz="1600" b="1" dirty="0">
                <a:latin typeface="IBM Plex Sans" panose="020B0503050203000203" pitchFamily="34" charset="0"/>
              </a:rPr>
              <a:t> (MLP) to traffic perdiction</a:t>
            </a:r>
            <a:r>
              <a:rPr lang="en-US" sz="1600" b="1" baseline="30000" dirty="0">
                <a:latin typeface="IBM Plex Sans" panose="020B0503050203000203" pitchFamily="34" charset="0"/>
              </a:rPr>
              <a:t>2</a:t>
            </a:r>
            <a:endParaRPr lang="en-US" sz="1600" b="1" dirty="0">
              <a:latin typeface="IBM Plex Sans" panose="020B0503050203000203" pitchFamily="34" charset="0"/>
            </a:endParaRPr>
          </a:p>
        </p:txBody>
      </p:sp>
      <p:sp>
        <p:nvSpPr>
          <p:cNvPr id="21" name="Title">
            <a:extLst>
              <a:ext uri="{FF2B5EF4-FFF2-40B4-BE49-F238E27FC236}">
                <a16:creationId xmlns:a16="http://schemas.microsoft.com/office/drawing/2014/main" id="{C84622CA-C44A-416C-8E0F-BE21DE51C403}"/>
              </a:ext>
            </a:extLst>
          </p:cNvPr>
          <p:cNvSpPr txBox="1">
            <a:spLocks/>
          </p:cNvSpPr>
          <p:nvPr/>
        </p:nvSpPr>
        <p:spPr>
          <a:xfrm>
            <a:off x="446179" y="5278041"/>
            <a:ext cx="5257800" cy="30886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Single Layer Perceptron (SLP) to traffic perdiction</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
        <p:nvSpPr>
          <p:cNvPr id="22" name="Title">
            <a:extLst>
              <a:ext uri="{FF2B5EF4-FFF2-40B4-BE49-F238E27FC236}">
                <a16:creationId xmlns:a16="http://schemas.microsoft.com/office/drawing/2014/main" id="{B4642355-677F-29A4-1C26-541AC7D3AE96}"/>
              </a:ext>
            </a:extLst>
          </p:cNvPr>
          <p:cNvSpPr txBox="1">
            <a:spLocks/>
          </p:cNvSpPr>
          <p:nvPr/>
        </p:nvSpPr>
        <p:spPr>
          <a:xfrm>
            <a:off x="973819" y="4526329"/>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MLP to network traffic forecasting</a:t>
            </a:r>
            <a:r>
              <a:rPr lang="en-US" sz="1600" b="1" baseline="30000" dirty="0">
                <a:latin typeface="IBM Plex Sans" panose="020B0503050203000203" pitchFamily="34" charset="0"/>
              </a:rPr>
              <a:t>4</a:t>
            </a:r>
            <a:endParaRPr lang="en-US" sz="1600" b="1" dirty="0">
              <a:latin typeface="IBM Plex Sans" panose="020B0503050203000203" pitchFamily="34" charset="0"/>
            </a:endParaRPr>
          </a:p>
        </p:txBody>
      </p:sp>
      <p:sp>
        <p:nvSpPr>
          <p:cNvPr id="23" name="Title">
            <a:extLst>
              <a:ext uri="{FF2B5EF4-FFF2-40B4-BE49-F238E27FC236}">
                <a16:creationId xmlns:a16="http://schemas.microsoft.com/office/drawing/2014/main" id="{C3108529-F1F8-76D7-8579-D296A7A702DB}"/>
              </a:ext>
            </a:extLst>
          </p:cNvPr>
          <p:cNvSpPr txBox="1">
            <a:spLocks/>
          </p:cNvSpPr>
          <p:nvPr/>
        </p:nvSpPr>
        <p:spPr>
          <a:xfrm>
            <a:off x="4978431" y="3993419"/>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Recurrent Neural Network and usage of global + local autoencoders</a:t>
            </a:r>
            <a:r>
              <a:rPr lang="en-US" sz="1600" b="1" baseline="30000" dirty="0">
                <a:latin typeface="IBM Plex Sans" panose="020B0503050203000203" pitchFamily="34" charset="0"/>
              </a:rPr>
              <a:t>5</a:t>
            </a:r>
            <a:endParaRPr lang="en-US" sz="1600" b="1" dirty="0">
              <a:latin typeface="IBM Plex Sans" panose="020B0503050203000203" pitchFamily="34" charset="0"/>
            </a:endParaRPr>
          </a:p>
        </p:txBody>
      </p:sp>
      <p:sp>
        <p:nvSpPr>
          <p:cNvPr id="24" name="Title">
            <a:extLst>
              <a:ext uri="{FF2B5EF4-FFF2-40B4-BE49-F238E27FC236}">
                <a16:creationId xmlns:a16="http://schemas.microsoft.com/office/drawing/2014/main" id="{7A695264-A793-2E18-156B-F0A81C7AF2EF}"/>
              </a:ext>
            </a:extLst>
          </p:cNvPr>
          <p:cNvSpPr txBox="1">
            <a:spLocks/>
          </p:cNvSpPr>
          <p:nvPr/>
        </p:nvSpPr>
        <p:spPr>
          <a:xfrm>
            <a:off x="4978431" y="3365288"/>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In-tower and inter-tower traffic analysis through a Graph Neural Network (GNN)</a:t>
            </a:r>
            <a:r>
              <a:rPr lang="en-US" sz="1600" b="1" baseline="30000" dirty="0">
                <a:latin typeface="IBM Plex Sans" panose="020B0503050203000203" pitchFamily="34" charset="0"/>
              </a:rPr>
              <a:t>6</a:t>
            </a:r>
            <a:endParaRPr lang="en-US" sz="1600" b="1" dirty="0">
              <a:latin typeface="IBM Plex Sans" panose="020B0503050203000203" pitchFamily="34" charset="0"/>
            </a:endParaRPr>
          </a:p>
        </p:txBody>
      </p:sp>
      <p:sp>
        <p:nvSpPr>
          <p:cNvPr id="25" name="Title">
            <a:extLst>
              <a:ext uri="{FF2B5EF4-FFF2-40B4-BE49-F238E27FC236}">
                <a16:creationId xmlns:a16="http://schemas.microsoft.com/office/drawing/2014/main" id="{90B0D232-02CC-D69F-D8FE-A4E2EBCD871E}"/>
              </a:ext>
            </a:extLst>
          </p:cNvPr>
          <p:cNvSpPr txBox="1">
            <a:spLocks/>
          </p:cNvSpPr>
          <p:nvPr/>
        </p:nvSpPr>
        <p:spPr>
          <a:xfrm>
            <a:off x="6484090" y="2645732"/>
            <a:ext cx="5257800" cy="7209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AutoRegressive</a:t>
            </a:r>
            <a:r>
              <a:rPr lang="en-US" sz="1600" b="1" dirty="0">
                <a:latin typeface="IBM Plex Sans" panose="020B0503050203000203" pitchFamily="34" charset="0"/>
              </a:rPr>
              <a:t> Moving Average (ARIMA) and Neural Network model training with Simulated Annealing (SA)</a:t>
            </a:r>
            <a:r>
              <a:rPr lang="en-US" sz="1600" b="1" baseline="30000" dirty="0">
                <a:latin typeface="IBM Plex Sans" panose="020B0503050203000203" pitchFamily="34" charset="0"/>
              </a:rPr>
              <a:t>7</a:t>
            </a:r>
            <a:endParaRPr lang="en-US" sz="1600" b="1" dirty="0">
              <a:latin typeface="IBM Plex Sans" panose="020B0503050203000203" pitchFamily="34" charset="0"/>
            </a:endParaRPr>
          </a:p>
        </p:txBody>
      </p:sp>
      <p:sp>
        <p:nvSpPr>
          <p:cNvPr id="26" name="Title">
            <a:extLst>
              <a:ext uri="{FF2B5EF4-FFF2-40B4-BE49-F238E27FC236}">
                <a16:creationId xmlns:a16="http://schemas.microsoft.com/office/drawing/2014/main" id="{0EFB8CE7-D8D4-007E-1DB4-1B9791210DC7}"/>
              </a:ext>
            </a:extLst>
          </p:cNvPr>
          <p:cNvSpPr txBox="1">
            <a:spLocks/>
          </p:cNvSpPr>
          <p:nvPr/>
        </p:nvSpPr>
        <p:spPr>
          <a:xfrm rot="16200000">
            <a:off x="6252908" y="1758854"/>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2021</a:t>
            </a:r>
          </a:p>
        </p:txBody>
      </p:sp>
      <p:cxnSp>
        <p:nvCxnSpPr>
          <p:cNvPr id="28" name="Straight Connector 27">
            <a:extLst>
              <a:ext uri="{FF2B5EF4-FFF2-40B4-BE49-F238E27FC236}">
                <a16:creationId xmlns:a16="http://schemas.microsoft.com/office/drawing/2014/main" id="{707D07B9-8CB5-3A1F-09C6-DDB0C8DE164B}"/>
              </a:ext>
            </a:extLst>
          </p:cNvPr>
          <p:cNvCxnSpPr>
            <a:stCxn id="18" idx="4"/>
            <a:endCxn id="25" idx="1"/>
          </p:cNvCxnSpPr>
          <p:nvPr/>
        </p:nvCxnSpPr>
        <p:spPr>
          <a:xfrm flipH="1">
            <a:off x="6484090" y="2490390"/>
            <a:ext cx="1" cy="515826"/>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8B83C0-F0E2-E7A8-129E-3681F6DB4C3F}"/>
              </a:ext>
            </a:extLst>
          </p:cNvPr>
          <p:cNvCxnSpPr>
            <a:cxnSpLocks/>
            <a:stCxn id="17" idx="4"/>
            <a:endCxn id="23" idx="1"/>
          </p:cNvCxnSpPr>
          <p:nvPr/>
        </p:nvCxnSpPr>
        <p:spPr>
          <a:xfrm flipH="1">
            <a:off x="4978431" y="2485797"/>
            <a:ext cx="1512" cy="1791846"/>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sp>
        <p:nvSpPr>
          <p:cNvPr id="35" name="Title">
            <a:extLst>
              <a:ext uri="{FF2B5EF4-FFF2-40B4-BE49-F238E27FC236}">
                <a16:creationId xmlns:a16="http://schemas.microsoft.com/office/drawing/2014/main" id="{E15DBFF8-27BE-7A45-B230-5197A902D835}"/>
              </a:ext>
            </a:extLst>
          </p:cNvPr>
          <p:cNvSpPr txBox="1">
            <a:spLocks/>
          </p:cNvSpPr>
          <p:nvPr/>
        </p:nvSpPr>
        <p:spPr>
          <a:xfrm rot="16200000">
            <a:off x="4758128" y="1749484"/>
            <a:ext cx="528900" cy="225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2017</a:t>
            </a:r>
          </a:p>
        </p:txBody>
      </p:sp>
      <p:sp>
        <p:nvSpPr>
          <p:cNvPr id="38" name="Title">
            <a:extLst>
              <a:ext uri="{FF2B5EF4-FFF2-40B4-BE49-F238E27FC236}">
                <a16:creationId xmlns:a16="http://schemas.microsoft.com/office/drawing/2014/main" id="{627A015B-B744-9BAD-CFC1-3D31A2DB5B87}"/>
              </a:ext>
            </a:extLst>
          </p:cNvPr>
          <p:cNvSpPr txBox="1">
            <a:spLocks/>
          </p:cNvSpPr>
          <p:nvPr/>
        </p:nvSpPr>
        <p:spPr>
          <a:xfrm rot="16200000">
            <a:off x="737661" y="1760017"/>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1991</a:t>
            </a:r>
          </a:p>
        </p:txBody>
      </p:sp>
      <p:sp>
        <p:nvSpPr>
          <p:cNvPr id="39" name="Title">
            <a:extLst>
              <a:ext uri="{FF2B5EF4-FFF2-40B4-BE49-F238E27FC236}">
                <a16:creationId xmlns:a16="http://schemas.microsoft.com/office/drawing/2014/main" id="{6C3C97D9-83A4-9C2F-A985-A96E46BDE1A5}"/>
              </a:ext>
            </a:extLst>
          </p:cNvPr>
          <p:cNvSpPr txBox="1">
            <a:spLocks/>
          </p:cNvSpPr>
          <p:nvPr/>
        </p:nvSpPr>
        <p:spPr>
          <a:xfrm rot="16200000">
            <a:off x="236098" y="1764165"/>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1989</a:t>
            </a:r>
          </a:p>
        </p:txBody>
      </p:sp>
      <p:cxnSp>
        <p:nvCxnSpPr>
          <p:cNvPr id="41" name="Straight Connector 40">
            <a:extLst>
              <a:ext uri="{FF2B5EF4-FFF2-40B4-BE49-F238E27FC236}">
                <a16:creationId xmlns:a16="http://schemas.microsoft.com/office/drawing/2014/main" id="{35F244F9-089A-D8D9-B920-2BB89D9D3026}"/>
              </a:ext>
            </a:extLst>
          </p:cNvPr>
          <p:cNvCxnSpPr>
            <a:cxnSpLocks/>
            <a:stCxn id="15" idx="4"/>
            <a:endCxn id="22" idx="1"/>
          </p:cNvCxnSpPr>
          <p:nvPr/>
        </p:nvCxnSpPr>
        <p:spPr>
          <a:xfrm>
            <a:off x="968844" y="2490391"/>
            <a:ext cx="4975" cy="219037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8C0FC6-EC34-E22C-536E-CEB8C4894330}"/>
              </a:ext>
            </a:extLst>
          </p:cNvPr>
          <p:cNvCxnSpPr>
            <a:cxnSpLocks/>
            <a:stCxn id="14" idx="4"/>
            <a:endCxn id="20" idx="1"/>
          </p:cNvCxnSpPr>
          <p:nvPr/>
        </p:nvCxnSpPr>
        <p:spPr>
          <a:xfrm flipH="1">
            <a:off x="446179" y="2485797"/>
            <a:ext cx="1" cy="3277777"/>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20AC0-9D5F-011A-B88E-A806C1AB9D25}"/>
              </a:ext>
            </a:extLst>
          </p:cNvPr>
          <p:cNvCxnSpPr>
            <a:stCxn id="14" idx="6"/>
            <a:endCxn id="15" idx="2"/>
          </p:cNvCxnSpPr>
          <p:nvPr/>
        </p:nvCxnSpPr>
        <p:spPr>
          <a:xfrm>
            <a:off x="601470" y="2331364"/>
            <a:ext cx="212083" cy="4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7C76DA-1BB5-D9B6-0288-EF875DA32FA6}"/>
              </a:ext>
            </a:extLst>
          </p:cNvPr>
          <p:cNvCxnSpPr>
            <a:cxnSpLocks/>
            <a:stCxn id="17" idx="6"/>
            <a:endCxn id="18" idx="2"/>
          </p:cNvCxnSpPr>
          <p:nvPr/>
        </p:nvCxnSpPr>
        <p:spPr>
          <a:xfrm>
            <a:off x="5135233" y="2331364"/>
            <a:ext cx="1193567" cy="4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A4814A-4625-E259-3E3B-9181390B59EA}"/>
              </a:ext>
            </a:extLst>
          </p:cNvPr>
          <p:cNvCxnSpPr>
            <a:cxnSpLocks/>
            <a:stCxn id="15" idx="6"/>
            <a:endCxn id="17" idx="2"/>
          </p:cNvCxnSpPr>
          <p:nvPr/>
        </p:nvCxnSpPr>
        <p:spPr>
          <a:xfrm flipV="1">
            <a:off x="1124134" y="2331364"/>
            <a:ext cx="3700518" cy="459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92464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2017a</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2844 Base Stations (BSs) in Suzhou</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500m</a:t>
            </a:r>
            <a:r>
              <a:rPr lang="en-US" sz="1600" b="1" baseline="30000" dirty="0">
                <a:latin typeface="IBM Plex Sans" panose="020B0503050203000203" pitchFamily="34" charset="0"/>
              </a:rPr>
              <a:t>2</a:t>
            </a:r>
            <a:r>
              <a:rPr lang="en-US" sz="1600" b="1" dirty="0">
                <a:latin typeface="IBM Plex Sans" panose="020B0503050203000203" pitchFamily="34" charset="0"/>
              </a:rPr>
              <a:t>x 500m</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Uses the neighborhood concept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LSTM Cells paired with Global and Local Autoencoders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latin typeface="IBM Plex Sans" panose="020B0503050203000203" pitchFamily="34" charset="0"/>
              </a:rPr>
              <a:t>Source: Wang, 2017a</a:t>
            </a:r>
          </a:p>
        </p:txBody>
      </p:sp>
    </p:spTree>
    <p:extLst>
      <p:ext uri="{BB962C8B-B14F-4D97-AF65-F5344CB8AC3E}">
        <p14:creationId xmlns:p14="http://schemas.microsoft.com/office/powerpoint/2010/main" val="1433310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Wang, 2017a</a:t>
            </a:r>
          </a:p>
        </p:txBody>
      </p:sp>
      <p:pic>
        <p:nvPicPr>
          <p:cNvPr id="8" name="Picture 7">
            <a:extLst>
              <a:ext uri="{FF2B5EF4-FFF2-40B4-BE49-F238E27FC236}">
                <a16:creationId xmlns:a16="http://schemas.microsoft.com/office/drawing/2014/main" id="{8973D6C8-A9D4-8407-ACD7-20C351BB7427}"/>
              </a:ext>
            </a:extLst>
          </p:cNvPr>
          <p:cNvPicPr>
            <a:picLocks noChangeAspect="1"/>
          </p:cNvPicPr>
          <p:nvPr/>
        </p:nvPicPr>
        <p:blipFill>
          <a:blip r:embed="rId3"/>
          <a:stretch>
            <a:fillRect/>
          </a:stretch>
        </p:blipFill>
        <p:spPr>
          <a:xfrm>
            <a:off x="1986894" y="1078695"/>
            <a:ext cx="7772400" cy="4345858"/>
          </a:xfrm>
          <a:prstGeom prst="rect">
            <a:avLst/>
          </a:prstGeom>
        </p:spPr>
      </p:pic>
    </p:spTree>
    <p:extLst>
      <p:ext uri="{BB962C8B-B14F-4D97-AF65-F5344CB8AC3E}">
        <p14:creationId xmlns:p14="http://schemas.microsoft.com/office/powerpoint/2010/main" val="419417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5929 Base Stations (BSs), 1.5 million users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In-tower and inter-tower traffic</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Temporal correlations between physically distant towers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Graph Neural Network (GNN) architecture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latin typeface="IBM Plex Sans" panose="020B0503050203000203" pitchFamily="34" charset="0"/>
              </a:rPr>
              <a:t>Source: Wang, 2017b</a:t>
            </a:r>
          </a:p>
        </p:txBody>
      </p:sp>
    </p:spTree>
    <p:extLst>
      <p:ext uri="{BB962C8B-B14F-4D97-AF65-F5344CB8AC3E}">
        <p14:creationId xmlns:p14="http://schemas.microsoft.com/office/powerpoint/2010/main" val="543043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15</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798109"/>
            <a:ext cx="12037607"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Wang, 2017b</a:t>
            </a:r>
          </a:p>
        </p:txBody>
      </p:sp>
      <p:pic>
        <p:nvPicPr>
          <p:cNvPr id="9" name="Picture 8" descr="A screenshot of a diagram&#10;&#10;Description automatically generated">
            <a:extLst>
              <a:ext uri="{FF2B5EF4-FFF2-40B4-BE49-F238E27FC236}">
                <a16:creationId xmlns:a16="http://schemas.microsoft.com/office/drawing/2014/main" id="{E2E6A138-65FE-F896-F856-C93C0C851796}"/>
              </a:ext>
            </a:extLst>
          </p:cNvPr>
          <p:cNvPicPr>
            <a:picLocks noChangeAspect="1"/>
          </p:cNvPicPr>
          <p:nvPr/>
        </p:nvPicPr>
        <p:blipFill>
          <a:blip r:embed="rId3"/>
          <a:stretch>
            <a:fillRect/>
          </a:stretch>
        </p:blipFill>
        <p:spPr>
          <a:xfrm>
            <a:off x="154393" y="737973"/>
            <a:ext cx="11883213" cy="4997978"/>
          </a:xfrm>
          <a:prstGeom prst="rect">
            <a:avLst/>
          </a:prstGeom>
        </p:spPr>
      </p:pic>
    </p:spTree>
    <p:extLst>
      <p:ext uri="{BB962C8B-B14F-4D97-AF65-F5344CB8AC3E}">
        <p14:creationId xmlns:p14="http://schemas.microsoft.com/office/powerpoint/2010/main" val="3326518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324273680"/>
              </p:ext>
            </p:extLst>
          </p:nvPr>
        </p:nvGraphicFramePr>
        <p:xfrm>
          <a:off x="1653208" y="1912620"/>
          <a:ext cx="8885583" cy="3032760"/>
        </p:xfrm>
        <a:graphic>
          <a:graphicData uri="http://schemas.openxmlformats.org/drawingml/2006/table">
            <a:tbl>
              <a:tblPr firstRow="1" bandRow="1">
                <a:tableStyleId>{5C22544A-7EE6-4342-B048-85BDC9FD1C3A}</a:tableStyleId>
              </a:tblPr>
              <a:tblGrid>
                <a:gridCol w="2221396">
                  <a:extLst>
                    <a:ext uri="{9D8B030D-6E8A-4147-A177-3AD203B41FA5}">
                      <a16:colId xmlns:a16="http://schemas.microsoft.com/office/drawing/2014/main" val="328373290"/>
                    </a:ext>
                  </a:extLst>
                </a:gridCol>
                <a:gridCol w="2221396">
                  <a:extLst>
                    <a:ext uri="{9D8B030D-6E8A-4147-A177-3AD203B41FA5}">
                      <a16:colId xmlns:a16="http://schemas.microsoft.com/office/drawing/2014/main" val="1329037241"/>
                    </a:ext>
                  </a:extLst>
                </a:gridCol>
                <a:gridCol w="2006500">
                  <a:extLst>
                    <a:ext uri="{9D8B030D-6E8A-4147-A177-3AD203B41FA5}">
                      <a16:colId xmlns:a16="http://schemas.microsoft.com/office/drawing/2014/main" val="898198900"/>
                    </a:ext>
                  </a:extLst>
                </a:gridCol>
                <a:gridCol w="2436291">
                  <a:extLst>
                    <a:ext uri="{9D8B030D-6E8A-4147-A177-3AD203B41FA5}">
                      <a16:colId xmlns:a16="http://schemas.microsoft.com/office/drawing/2014/main" val="697380308"/>
                    </a:ext>
                  </a:extLst>
                </a:gridCol>
              </a:tblGrid>
              <a:tr h="370840">
                <a:tc>
                  <a:txBody>
                    <a:bodyPr/>
                    <a:lstStyle/>
                    <a:p>
                      <a:pPr algn="ctr"/>
                      <a:r>
                        <a:rPr lang="pt-BR" dirty="0"/>
                        <a:t>Ref.</a:t>
                      </a:r>
                    </a:p>
                  </a:txBody>
                  <a:tcPr>
                    <a:solidFill>
                      <a:srgbClr val="0F62FF"/>
                    </a:solidFill>
                  </a:tcPr>
                </a:tc>
                <a:tc>
                  <a:txBody>
                    <a:bodyPr/>
                    <a:lstStyle/>
                    <a:p>
                      <a:pPr algn="ctr"/>
                      <a:r>
                        <a:rPr lang="pt-BR" dirty="0" err="1"/>
                        <a:t>Method</a:t>
                      </a:r>
                      <a:endParaRPr lang="pt-BR" dirty="0"/>
                    </a:p>
                  </a:txBody>
                  <a:tcPr>
                    <a:solidFill>
                      <a:srgbClr val="0F62FF"/>
                    </a:solidFill>
                  </a:tcPr>
                </a:tc>
                <a:tc>
                  <a:txBody>
                    <a:bodyPr/>
                    <a:lstStyle/>
                    <a:p>
                      <a:pPr algn="ctr"/>
                      <a:r>
                        <a:rPr lang="pt-BR" dirty="0" err="1"/>
                        <a:t>Dataset</a:t>
                      </a:r>
                      <a:r>
                        <a:rPr lang="pt-BR" dirty="0"/>
                        <a:t> </a:t>
                      </a:r>
                      <a:r>
                        <a:rPr lang="pt-BR" dirty="0" err="1"/>
                        <a:t>availability</a:t>
                      </a:r>
                      <a:endParaRPr lang="pt-BR" dirty="0"/>
                    </a:p>
                  </a:txBody>
                  <a:tcPr>
                    <a:solidFill>
                      <a:srgbClr val="0F62FF"/>
                    </a:solidFill>
                  </a:tcPr>
                </a:tc>
                <a:tc>
                  <a:txBody>
                    <a:bodyPr/>
                    <a:lstStyle/>
                    <a:p>
                      <a:pPr algn="ctr"/>
                      <a:r>
                        <a:rPr lang="pt-BR" dirty="0" err="1"/>
                        <a:t>Source</a:t>
                      </a:r>
                      <a:r>
                        <a:rPr lang="pt-BR"/>
                        <a:t> code</a:t>
                      </a:r>
                      <a:r>
                        <a:rPr lang="pt-BR" dirty="0"/>
                        <a:t> </a:t>
                      </a:r>
                      <a:r>
                        <a:rPr lang="pt-BR" dirty="0" err="1"/>
                        <a:t>available</a:t>
                      </a:r>
                      <a:endParaRPr lang="pt-BR"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dirty="0"/>
                        <a:t>(Wang et al., 2017a)</a:t>
                      </a:r>
                    </a:p>
                  </a:txBody>
                  <a:tcPr/>
                </a:tc>
                <a:tc>
                  <a:txBody>
                    <a:bodyPr/>
                    <a:lstStyle/>
                    <a:p>
                      <a:pPr algn="ctr"/>
                      <a:r>
                        <a:rPr lang="pt-BR" dirty="0" err="1"/>
                        <a:t>Autoencoders</a:t>
                      </a:r>
                      <a:endParaRPr lang="pt-BR" dirty="0"/>
                    </a:p>
                  </a:txBody>
                  <a:tcPr/>
                </a:tc>
                <a:tc>
                  <a:txBody>
                    <a:bodyPr/>
                    <a:lstStyle/>
                    <a:p>
                      <a:pPr algn="ctr"/>
                      <a:r>
                        <a:rPr lang="pt-BR" dirty="0" err="1"/>
                        <a:t>X</a:t>
                      </a:r>
                      <a:endParaRPr lang="pt-BR" dirty="0"/>
                    </a:p>
                  </a:txBody>
                  <a:tcPr/>
                </a:tc>
                <a:tc>
                  <a:txBody>
                    <a:bodyPr/>
                    <a:lstStyle/>
                    <a:p>
                      <a:pPr algn="ctr"/>
                      <a:r>
                        <a:rPr lang="en-BR" sz="1800" b="0" i="0" kern="1200" dirty="0">
                          <a:solidFill>
                            <a:schemeClr val="dk1"/>
                          </a:solidFill>
                          <a:effectLst/>
                          <a:latin typeface="+mn-lt"/>
                          <a:ea typeface="+mn-ea"/>
                          <a:cs typeface="+mn-cs"/>
                        </a:rPr>
                        <a:t>X</a:t>
                      </a:r>
                      <a:endParaRPr lang="pt-BR" dirty="0"/>
                    </a:p>
                  </a:txBody>
                  <a:tcPr/>
                </a:tc>
                <a:extLst>
                  <a:ext uri="{0D108BD9-81ED-4DB2-BD59-A6C34878D82A}">
                    <a16:rowId xmlns:a16="http://schemas.microsoft.com/office/drawing/2014/main" val="495963213"/>
                  </a:ext>
                </a:extLst>
              </a:tr>
              <a:tr h="370840">
                <a:tc>
                  <a:txBody>
                    <a:bodyPr/>
                    <a:lstStyle/>
                    <a:p>
                      <a:pPr algn="ctr"/>
                      <a:r>
                        <a:rPr lang="pt-BR" dirty="0"/>
                        <a:t>(Wang et al., 2017b)</a:t>
                      </a:r>
                    </a:p>
                  </a:txBody>
                  <a:tcPr/>
                </a:tc>
                <a:tc>
                  <a:txBody>
                    <a:bodyPr/>
                    <a:lstStyle/>
                    <a:p>
                      <a:pPr algn="ctr"/>
                      <a:r>
                        <a:rPr lang="pt-BR" dirty="0" err="1"/>
                        <a:t>Graph</a:t>
                      </a:r>
                      <a:r>
                        <a:rPr lang="pt-BR" dirty="0"/>
                        <a:t> Neural Networks</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82428735"/>
                  </a:ext>
                </a:extLst>
              </a:tr>
              <a:tr h="370840">
                <a:tc>
                  <a:txBody>
                    <a:bodyPr/>
                    <a:lstStyle/>
                    <a:p>
                      <a:pPr algn="ctr"/>
                      <a:r>
                        <a:rPr lang="pt-BR" dirty="0"/>
                        <a:t>(</a:t>
                      </a:r>
                      <a:r>
                        <a:rPr lang="pt-BR" dirty="0" err="1"/>
                        <a:t>Sciancalepore</a:t>
                      </a:r>
                      <a:r>
                        <a:rPr lang="pt-BR" dirty="0"/>
                        <a:t> et al., 2017)</a:t>
                      </a:r>
                    </a:p>
                  </a:txBody>
                  <a:tcPr/>
                </a:tc>
                <a:tc>
                  <a:txBody>
                    <a:bodyPr/>
                    <a:lstStyle/>
                    <a:p>
                      <a:pPr algn="ctr"/>
                      <a:r>
                        <a:rPr lang="pt-BR" dirty="0"/>
                        <a:t>Holt Winters</a:t>
                      </a:r>
                    </a:p>
                  </a:txBody>
                  <a:tcPr/>
                </a:tc>
                <a:tc>
                  <a:txBody>
                    <a:bodyPr/>
                    <a:lstStyle/>
                    <a:p>
                      <a:pPr algn="ctr"/>
                      <a:r>
                        <a:rPr lang="pt-BR" dirty="0"/>
                        <a:t>No </a:t>
                      </a:r>
                      <a:r>
                        <a:rPr lang="pt-BR" dirty="0" err="1"/>
                        <a:t>information</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60080645"/>
                  </a:ext>
                </a:extLst>
              </a:tr>
              <a:tr h="370840">
                <a:tc>
                  <a:txBody>
                    <a:bodyPr/>
                    <a:lstStyle/>
                    <a:p>
                      <a:pPr algn="ctr"/>
                      <a:r>
                        <a:rPr lang="pt-BR" dirty="0"/>
                        <a:t>(ALAWE et al., 2018)</a:t>
                      </a:r>
                    </a:p>
                  </a:txBody>
                  <a:tcPr/>
                </a:tc>
                <a:tc>
                  <a:txBody>
                    <a:bodyPr/>
                    <a:lstStyle/>
                    <a:p>
                      <a:pPr algn="ctr"/>
                      <a:r>
                        <a:rPr lang="pt-BR" dirty="0" err="1"/>
                        <a:t>Deep</a:t>
                      </a:r>
                      <a:r>
                        <a:rPr lang="pt-BR" dirty="0"/>
                        <a:t> Learning</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2246637107"/>
                  </a:ext>
                </a:extLst>
              </a:tr>
              <a:tr h="370840">
                <a:tc>
                  <a:txBody>
                    <a:bodyPr/>
                    <a:lstStyle/>
                    <a:p>
                      <a:pPr algn="ctr"/>
                      <a:r>
                        <a:rPr lang="pt-BR" dirty="0"/>
                        <a:t>(YANG et al., 2021)</a:t>
                      </a:r>
                    </a:p>
                  </a:txBody>
                  <a:tcPr/>
                </a:tc>
                <a:tc>
                  <a:txBody>
                    <a:bodyPr/>
                    <a:lstStyle/>
                    <a:p>
                      <a:pPr algn="ctr"/>
                      <a:r>
                        <a:rPr lang="pt-BR" dirty="0"/>
                        <a:t>ARIMA </a:t>
                      </a:r>
                      <a:r>
                        <a:rPr lang="pt-BR" dirty="0" err="1"/>
                        <a:t>and</a:t>
                      </a:r>
                      <a:r>
                        <a:rPr lang="pt-BR" dirty="0"/>
                        <a:t>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r>
                        <a:rPr lang="pt-BR" dirty="0" err="1"/>
                        <a:t>X</a:t>
                      </a:r>
                      <a:endParaRPr lang="pt-BR" dirty="0"/>
                    </a:p>
                  </a:txBody>
                  <a:tcPr/>
                </a:tc>
                <a:extLst>
                  <a:ext uri="{0D108BD9-81ED-4DB2-BD59-A6C34878D82A}">
                    <a16:rowId xmlns:a16="http://schemas.microsoft.com/office/drawing/2014/main" val="1041310258"/>
                  </a:ext>
                </a:extLst>
              </a:tr>
            </a:tbl>
          </a:graphicData>
        </a:graphic>
      </p:graphicFrame>
    </p:spTree>
    <p:extLst>
      <p:ext uri="{BB962C8B-B14F-4D97-AF65-F5344CB8AC3E}">
        <p14:creationId xmlns:p14="http://schemas.microsoft.com/office/powerpoint/2010/main" val="442675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282401013"/>
              </p:ext>
            </p:extLst>
          </p:nvPr>
        </p:nvGraphicFramePr>
        <p:xfrm>
          <a:off x="296474" y="1656080"/>
          <a:ext cx="11599052" cy="3545840"/>
        </p:xfrm>
        <a:graphic>
          <a:graphicData uri="http://schemas.openxmlformats.org/drawingml/2006/table">
            <a:tbl>
              <a:tblPr firstRow="1" bandRow="1">
                <a:tableStyleId>{5C22544A-7EE6-4342-B048-85BDC9FD1C3A}</a:tableStyleId>
              </a:tblPr>
              <a:tblGrid>
                <a:gridCol w="1515427">
                  <a:extLst>
                    <a:ext uri="{9D8B030D-6E8A-4147-A177-3AD203B41FA5}">
                      <a16:colId xmlns:a16="http://schemas.microsoft.com/office/drawing/2014/main" val="328373290"/>
                    </a:ext>
                  </a:extLst>
                </a:gridCol>
                <a:gridCol w="675738">
                  <a:extLst>
                    <a:ext uri="{9D8B030D-6E8A-4147-A177-3AD203B41FA5}">
                      <a16:colId xmlns:a16="http://schemas.microsoft.com/office/drawing/2014/main" val="1329037241"/>
                    </a:ext>
                  </a:extLst>
                </a:gridCol>
                <a:gridCol w="1056005">
                  <a:extLst>
                    <a:ext uri="{9D8B030D-6E8A-4147-A177-3AD203B41FA5}">
                      <a16:colId xmlns:a16="http://schemas.microsoft.com/office/drawing/2014/main" val="898198900"/>
                    </a:ext>
                  </a:extLst>
                </a:gridCol>
                <a:gridCol w="1142238">
                  <a:extLst>
                    <a:ext uri="{9D8B030D-6E8A-4147-A177-3AD203B41FA5}">
                      <a16:colId xmlns:a16="http://schemas.microsoft.com/office/drawing/2014/main" val="697380308"/>
                    </a:ext>
                  </a:extLst>
                </a:gridCol>
                <a:gridCol w="1911668">
                  <a:extLst>
                    <a:ext uri="{9D8B030D-6E8A-4147-A177-3AD203B41FA5}">
                      <a16:colId xmlns:a16="http://schemas.microsoft.com/office/drawing/2014/main" val="577563443"/>
                    </a:ext>
                  </a:extLst>
                </a:gridCol>
                <a:gridCol w="1502029">
                  <a:extLst>
                    <a:ext uri="{9D8B030D-6E8A-4147-A177-3AD203B41FA5}">
                      <a16:colId xmlns:a16="http://schemas.microsoft.com/office/drawing/2014/main" val="1413890513"/>
                    </a:ext>
                  </a:extLst>
                </a:gridCol>
                <a:gridCol w="1579434">
                  <a:extLst>
                    <a:ext uri="{9D8B030D-6E8A-4147-A177-3AD203B41FA5}">
                      <a16:colId xmlns:a16="http://schemas.microsoft.com/office/drawing/2014/main" val="760251775"/>
                    </a:ext>
                  </a:extLst>
                </a:gridCol>
                <a:gridCol w="2216513">
                  <a:extLst>
                    <a:ext uri="{9D8B030D-6E8A-4147-A177-3AD203B41FA5}">
                      <a16:colId xmlns:a16="http://schemas.microsoft.com/office/drawing/2014/main" val="4144141750"/>
                    </a:ext>
                  </a:extLst>
                </a:gridCol>
              </a:tblGrid>
              <a:tr h="370840">
                <a:tc>
                  <a:txBody>
                    <a:bodyPr/>
                    <a:lstStyle/>
                    <a:p>
                      <a:pPr algn="ctr"/>
                      <a:r>
                        <a:rPr lang="pt-BR" sz="1400" dirty="0"/>
                        <a:t>Ref.</a:t>
                      </a:r>
                    </a:p>
                  </a:txBody>
                  <a:tcPr>
                    <a:solidFill>
                      <a:srgbClr val="0F62FF"/>
                    </a:solidFill>
                  </a:tcPr>
                </a:tc>
                <a:tc>
                  <a:txBody>
                    <a:bodyPr/>
                    <a:lstStyle/>
                    <a:p>
                      <a:pPr algn="ctr"/>
                      <a:r>
                        <a:rPr lang="pt-BR" sz="1400" dirty="0"/>
                        <a:t>LSTM</a:t>
                      </a:r>
                    </a:p>
                  </a:txBody>
                  <a:tcPr>
                    <a:solidFill>
                      <a:srgbClr val="0F62FF"/>
                    </a:solidFill>
                  </a:tcPr>
                </a:tc>
                <a:tc>
                  <a:txBody>
                    <a:bodyPr/>
                    <a:lstStyle/>
                    <a:p>
                      <a:pPr algn="ctr"/>
                      <a:r>
                        <a:rPr lang="pt-BR" sz="1400" dirty="0"/>
                        <a:t>Time series</a:t>
                      </a:r>
                    </a:p>
                  </a:txBody>
                  <a:tcPr>
                    <a:solidFill>
                      <a:srgbClr val="0F62FF"/>
                    </a:solidFill>
                  </a:tcPr>
                </a:tc>
                <a:tc>
                  <a:txBody>
                    <a:bodyPr/>
                    <a:lstStyle/>
                    <a:p>
                      <a:pPr algn="ctr"/>
                      <a:r>
                        <a:rPr lang="pt-BR" sz="1400" dirty="0"/>
                        <a:t>Grid </a:t>
                      </a:r>
                      <a:r>
                        <a:rPr lang="pt-BR" sz="1400" dirty="0" err="1"/>
                        <a:t>arrange</a:t>
                      </a:r>
                      <a:endParaRPr lang="pt-BR" sz="1400" dirty="0"/>
                    </a:p>
                  </a:txBody>
                  <a:tcPr>
                    <a:solidFill>
                      <a:srgbClr val="0F62FF"/>
                    </a:solidFill>
                  </a:tcPr>
                </a:tc>
                <a:tc>
                  <a:txBody>
                    <a:bodyPr/>
                    <a:lstStyle/>
                    <a:p>
                      <a:pPr algn="ctr"/>
                      <a:r>
                        <a:rPr lang="pt-BR" sz="1400" dirty="0" err="1"/>
                        <a:t>Neighborhood</a:t>
                      </a:r>
                      <a:r>
                        <a:rPr lang="pt-BR" sz="1400" dirty="0"/>
                        <a:t> </a:t>
                      </a:r>
                      <a:r>
                        <a:rPr lang="pt-BR" sz="1400" dirty="0" err="1"/>
                        <a:t>concept</a:t>
                      </a:r>
                      <a:endParaRPr lang="pt-BR" sz="1400" dirty="0"/>
                    </a:p>
                  </a:txBody>
                  <a:tcPr>
                    <a:solidFill>
                      <a:srgbClr val="0F62FF"/>
                    </a:solidFill>
                  </a:tcPr>
                </a:tc>
                <a:tc>
                  <a:txBody>
                    <a:bodyPr/>
                    <a:lstStyle/>
                    <a:p>
                      <a:pPr algn="ctr"/>
                      <a:r>
                        <a:rPr lang="pt-BR" sz="1400" dirty="0" err="1"/>
                        <a:t>Spatial</a:t>
                      </a:r>
                      <a:r>
                        <a:rPr lang="pt-BR" sz="1400" dirty="0"/>
                        <a:t> </a:t>
                      </a:r>
                      <a:r>
                        <a:rPr lang="pt-BR" sz="1400" dirty="0" err="1"/>
                        <a:t>modelling</a:t>
                      </a:r>
                      <a:endParaRPr lang="pt-BR" sz="1400" dirty="0"/>
                    </a:p>
                  </a:txBody>
                  <a:tcPr>
                    <a:solidFill>
                      <a:srgbClr val="0F62FF"/>
                    </a:solidFill>
                  </a:tcPr>
                </a:tc>
                <a:tc>
                  <a:txBody>
                    <a:bodyPr/>
                    <a:lstStyle/>
                    <a:p>
                      <a:pPr algn="ctr"/>
                      <a:r>
                        <a:rPr lang="pt-BR" sz="1400" dirty="0"/>
                        <a:t>Residual/</a:t>
                      </a:r>
                      <a:r>
                        <a:rPr lang="pt-BR" sz="1400" dirty="0" err="1"/>
                        <a:t>aperiodic</a:t>
                      </a:r>
                      <a:r>
                        <a:rPr lang="pt-BR" sz="1400" dirty="0"/>
                        <a:t> </a:t>
                      </a:r>
                      <a:r>
                        <a:rPr lang="pt-BR" sz="1400" dirty="0" err="1"/>
                        <a:t>events</a:t>
                      </a:r>
                      <a:endParaRPr lang="pt-BR" sz="1400" dirty="0"/>
                    </a:p>
                  </a:txBody>
                  <a:tcPr>
                    <a:solidFill>
                      <a:srgbClr val="0F62FF"/>
                    </a:solidFill>
                  </a:tcPr>
                </a:tc>
                <a:tc>
                  <a:txBody>
                    <a:bodyPr/>
                    <a:lstStyle/>
                    <a:p>
                      <a:pPr algn="ctr"/>
                      <a:r>
                        <a:rPr lang="pt-BR" sz="1400" dirty="0"/>
                        <a:t>Network </a:t>
                      </a:r>
                      <a:r>
                        <a:rPr lang="pt-BR" sz="1400" dirty="0" err="1"/>
                        <a:t>traffic</a:t>
                      </a:r>
                      <a:r>
                        <a:rPr lang="pt-BR" sz="1400" dirty="0"/>
                        <a:t> </a:t>
                      </a:r>
                      <a:r>
                        <a:rPr lang="pt-BR" sz="1400" dirty="0" err="1"/>
                        <a:t>consumption</a:t>
                      </a:r>
                      <a:r>
                        <a:rPr lang="pt-BR" sz="1400" dirty="0"/>
                        <a:t> </a:t>
                      </a:r>
                      <a:r>
                        <a:rPr lang="pt-BR" sz="1400" dirty="0" err="1"/>
                        <a:t>characterization</a:t>
                      </a:r>
                      <a:endParaRPr lang="pt-BR" sz="1400"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sz="1400" dirty="0"/>
                        <a:t>Wang et al.,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R" sz="1800" b="1" i="0" kern="1200" dirty="0">
                        <a:solidFill>
                          <a:srgbClr val="0F62FF"/>
                        </a:solidFill>
                        <a:effectLst/>
                        <a:latin typeface="+mn-lt"/>
                        <a:ea typeface="+mn-ea"/>
                        <a:cs typeface="+mn-cs"/>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697459592"/>
                  </a:ext>
                </a:extLst>
              </a:tr>
              <a:tr h="370840">
                <a:tc>
                  <a:txBody>
                    <a:bodyPr/>
                    <a:lstStyle/>
                    <a:p>
                      <a:pPr algn="ctr"/>
                      <a:r>
                        <a:rPr lang="pt-BR" sz="1400" dirty="0"/>
                        <a:t>Wang et al., 2017a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495963213"/>
                  </a:ext>
                </a:extLst>
              </a:tr>
              <a:tr h="370840">
                <a:tc>
                  <a:txBody>
                    <a:bodyPr/>
                    <a:lstStyle/>
                    <a:p>
                      <a:pPr algn="ctr"/>
                      <a:r>
                        <a:rPr lang="pt-BR" sz="1400" dirty="0"/>
                        <a:t>Wang et al., 2017b</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extLst>
                  <a:ext uri="{0D108BD9-81ED-4DB2-BD59-A6C34878D82A}">
                    <a16:rowId xmlns:a16="http://schemas.microsoft.com/office/drawing/2014/main" val="1882428735"/>
                  </a:ext>
                </a:extLst>
              </a:tr>
              <a:tr h="370840">
                <a:tc>
                  <a:txBody>
                    <a:bodyPr/>
                    <a:lstStyle/>
                    <a:p>
                      <a:pPr algn="ctr"/>
                      <a:r>
                        <a:rPr lang="pt-BR" sz="1400" dirty="0"/>
                        <a:t>YANG et al., 2021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41310258"/>
                  </a:ext>
                </a:extLst>
              </a:tr>
              <a:tr h="370840">
                <a:tc>
                  <a:txBody>
                    <a:bodyPr/>
                    <a:lstStyle/>
                    <a:p>
                      <a:pPr algn="ctr"/>
                      <a:r>
                        <a:rPr lang="pt-BR" sz="1400" dirty="0" err="1"/>
                        <a:t>Gotzner</a:t>
                      </a:r>
                      <a:r>
                        <a:rPr lang="pt-BR" sz="1400" dirty="0"/>
                        <a:t>;</a:t>
                      </a:r>
                    </a:p>
                    <a:p>
                      <a:pPr algn="ctr"/>
                      <a:r>
                        <a:rPr lang="pt-BR" sz="1400" dirty="0" err="1"/>
                        <a:t>Rathgeber</a:t>
                      </a:r>
                      <a:r>
                        <a:rPr lang="pt-BR" sz="1400" dirty="0"/>
                        <a:t>, 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726508334"/>
                  </a:ext>
                </a:extLst>
              </a:tr>
              <a:tr h="370840">
                <a:tc>
                  <a:txBody>
                    <a:bodyPr/>
                    <a:lstStyle/>
                    <a:p>
                      <a:pPr algn="ctr"/>
                      <a:r>
                        <a:rPr lang="pt-BR" sz="1400" dirty="0"/>
                        <a:t>BOUTABA et al.,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933493343"/>
                  </a:ext>
                </a:extLst>
              </a:tr>
            </a:tbl>
          </a:graphicData>
        </a:graphic>
      </p:graphicFrame>
    </p:spTree>
    <p:extLst>
      <p:ext uri="{BB962C8B-B14F-4D97-AF65-F5344CB8AC3E}">
        <p14:creationId xmlns:p14="http://schemas.microsoft.com/office/powerpoint/2010/main" val="943012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0F62FF"/>
                </a:solidFill>
                <a:latin typeface="IBM Plex Sans" panose="020B0503050203000203" pitchFamily="34" charset="0"/>
              </a:rPr>
              <a:t>Preliminaries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on</a:t>
            </a:r>
            <a:r>
              <a:rPr lang="pt-BR" sz="2000" dirty="0">
                <a:solidFill>
                  <a:srgbClr val="0F62FF"/>
                </a:solidFill>
                <a:latin typeface="IBM Plex Sans" panose="020B0503050203000203" pitchFamily="34" charset="0"/>
              </a:rPr>
              <a:t> data </a:t>
            </a:r>
            <a:r>
              <a:rPr lang="pt-BR" sz="2000" dirty="0" err="1">
                <a:solidFill>
                  <a:srgbClr val="0F62FF"/>
                </a:solidFill>
                <a:latin typeface="IBM Plex Sans" panose="020B0503050203000203" pitchFamily="34" charset="0"/>
              </a:rPr>
              <a:t>collection</a:t>
            </a:r>
            <a:r>
              <a:rPr lang="pt-BR" sz="2000" dirty="0">
                <a:solidFill>
                  <a:srgbClr val="0F62FF"/>
                </a:solidFill>
                <a:latin typeface="IBM Plex Sans" panose="020B0503050203000203" pitchFamily="34" charset="0"/>
              </a:rPr>
              <a:t> for MTP-NT</a:t>
            </a:r>
          </a:p>
          <a:p>
            <a:pPr marL="971550" lvl="1" indent="-514350">
              <a:buFont typeface="+mj-lt"/>
              <a:buAutoNum type="arabicPeriod"/>
            </a:pPr>
            <a:r>
              <a:rPr lang="pt-BR" sz="2000" dirty="0" err="1">
                <a:solidFill>
                  <a:srgbClr val="0F62FF"/>
                </a:solidFill>
                <a:latin typeface="IBM Plex Sans" panose="020B0503050203000203" pitchFamily="34" charset="0"/>
              </a:rPr>
              <a:t>Preliminaries</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The </a:t>
            </a:r>
            <a:r>
              <a:rPr lang="pt-BR" sz="2000" dirty="0" err="1">
                <a:solidFill>
                  <a:srgbClr val="0F62FF"/>
                </a:solidFill>
                <a:latin typeface="IBM Plex Sans" panose="020B0503050203000203" pitchFamily="34" charset="0"/>
              </a:rPr>
              <a:t>predictive</a:t>
            </a:r>
            <a:r>
              <a:rPr lang="pt-BR" sz="2000" dirty="0">
                <a:solidFill>
                  <a:srgbClr val="0F62FF"/>
                </a:solidFill>
                <a:latin typeface="IBM Plex Sans" panose="020B0503050203000203" pitchFamily="34" charset="0"/>
              </a:rPr>
              <a:t> model in </a:t>
            </a:r>
            <a:r>
              <a:rPr lang="pt-BR" sz="2000" dirty="0" err="1">
                <a:solidFill>
                  <a:srgbClr val="0F62FF"/>
                </a:solidFill>
                <a:latin typeface="IBM Plex Sans" panose="020B0503050203000203" pitchFamily="34" charset="0"/>
              </a:rPr>
              <a:t>the</a:t>
            </a:r>
            <a:r>
              <a:rPr lang="pt-BR" sz="2000" dirty="0">
                <a:solidFill>
                  <a:srgbClr val="0F62FF"/>
                </a:solidFill>
                <a:latin typeface="IBM Plex Sans" panose="020B0503050203000203" pitchFamily="34" charset="0"/>
              </a:rPr>
              <a:t> 5G </a:t>
            </a:r>
            <a:r>
              <a:rPr lang="pt-BR" sz="2000" dirty="0" err="1">
                <a:solidFill>
                  <a:srgbClr val="0F62FF"/>
                </a:solidFill>
                <a:latin typeface="IBM Plex Sans" panose="020B0503050203000203" pitchFamily="34" charset="0"/>
              </a:rPr>
              <a:t>infrastructure</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Data </a:t>
            </a:r>
            <a:r>
              <a:rPr lang="pt-BR" sz="2000" dirty="0" err="1">
                <a:solidFill>
                  <a:srgbClr val="0F62FF"/>
                </a:solidFill>
                <a:latin typeface="IBM Plex Sans" panose="020B0503050203000203" pitchFamily="34" charset="0"/>
              </a:rPr>
              <a:t>Flow</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used</a:t>
            </a:r>
            <a:r>
              <a:rPr lang="pt-BR" sz="2000" dirty="0">
                <a:solidFill>
                  <a:srgbClr val="0F62FF"/>
                </a:solidFill>
                <a:latin typeface="IBM Plex Sans" panose="020B0503050203000203" pitchFamily="34" charset="0"/>
              </a:rPr>
              <a:t> in </a:t>
            </a:r>
            <a:r>
              <a:rPr lang="pt-BR" sz="2000" dirty="0" err="1">
                <a:solidFill>
                  <a:srgbClr val="0F62FF"/>
                </a:solidFill>
                <a:latin typeface="IBM Plex Sans" panose="020B0503050203000203" pitchFamily="34" charset="0"/>
              </a:rPr>
              <a:t>this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work</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Mathematical</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formalization</a:t>
            </a:r>
            <a:endParaRPr lang="pt-BR" sz="2000" dirty="0">
              <a:solidFill>
                <a:srgbClr val="0F62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18</a:t>
            </a:fld>
            <a:endParaRPr lang="pt-BR"/>
          </a:p>
        </p:txBody>
      </p:sp>
    </p:spTree>
    <p:extLst>
      <p:ext uri="{BB962C8B-B14F-4D97-AF65-F5344CB8AC3E}">
        <p14:creationId xmlns:p14="http://schemas.microsoft.com/office/powerpoint/2010/main" val="3863392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7" name="Picture 6" descr="A diagram of a computer network&#10;&#10;Description automatically generated">
            <a:extLst>
              <a:ext uri="{FF2B5EF4-FFF2-40B4-BE49-F238E27FC236}">
                <a16:creationId xmlns:a16="http://schemas.microsoft.com/office/drawing/2014/main" id="{7FC00FEF-B681-B804-286E-6110AD809622}"/>
              </a:ext>
            </a:extLst>
          </p:cNvPr>
          <p:cNvPicPr>
            <a:picLocks noChangeAspect="1"/>
          </p:cNvPicPr>
          <p:nvPr/>
        </p:nvPicPr>
        <p:blipFill>
          <a:blip r:embed="rId3"/>
          <a:stretch>
            <a:fillRect/>
          </a:stretch>
        </p:blipFill>
        <p:spPr>
          <a:xfrm>
            <a:off x="2832652" y="1784768"/>
            <a:ext cx="6526696" cy="3929266"/>
          </a:xfrm>
          <a:prstGeom prst="rect">
            <a:avLst/>
          </a:prstGeom>
        </p:spPr>
      </p:pic>
      <p:sp>
        <p:nvSpPr>
          <p:cNvPr id="9" name="Title">
            <a:extLst>
              <a:ext uri="{FF2B5EF4-FFF2-40B4-BE49-F238E27FC236}">
                <a16:creationId xmlns:a16="http://schemas.microsoft.com/office/drawing/2014/main" id="{D6C95485-1D57-EF62-FBA5-AE0493DB6C88}"/>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386086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2</a:t>
            </a:fld>
            <a:endParaRPr lang="pt-BR"/>
          </a:p>
        </p:txBody>
      </p:sp>
    </p:spTree>
    <p:extLst>
      <p:ext uri="{BB962C8B-B14F-4D97-AF65-F5344CB8AC3E}">
        <p14:creationId xmlns:p14="http://schemas.microsoft.com/office/powerpoint/2010/main" val="1714397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2" name="AutoShape 4" descr="Open Source Hardware Vector Logo - Download Free SVG Icon | Worldvectorlogo">
            <a:extLst>
              <a:ext uri="{FF2B5EF4-FFF2-40B4-BE49-F238E27FC236}">
                <a16:creationId xmlns:a16="http://schemas.microsoft.com/office/drawing/2014/main" id="{59C10DDC-2CD3-A083-8A41-015517136C10}"/>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Server icon vector logo template 10754503 Vector Art at Vecteezy">
            <a:extLst>
              <a:ext uri="{FF2B5EF4-FFF2-40B4-BE49-F238E27FC236}">
                <a16:creationId xmlns:a16="http://schemas.microsoft.com/office/drawing/2014/main" id="{A4A3ED6C-A9D0-31AB-C25A-9A0EF39D08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24" t="13986" r="15491" b="15409"/>
          <a:stretch/>
        </p:blipFill>
        <p:spPr bwMode="auto">
          <a:xfrm>
            <a:off x="2468037" y="2261207"/>
            <a:ext cx="1699591" cy="159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 Logo Graphic by Friendesigns · Creative Fabrica">
            <a:extLst>
              <a:ext uri="{FF2B5EF4-FFF2-40B4-BE49-F238E27FC236}">
                <a16:creationId xmlns:a16="http://schemas.microsoft.com/office/drawing/2014/main" id="{31310A10-0974-8544-EB61-2E915B9F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59" r="25137"/>
          <a:stretch/>
        </p:blipFill>
        <p:spPr bwMode="auto">
          <a:xfrm>
            <a:off x="8382019" y="1687062"/>
            <a:ext cx="2209800" cy="27385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a:extLst>
              <a:ext uri="{FF2B5EF4-FFF2-40B4-BE49-F238E27FC236}">
                <a16:creationId xmlns:a16="http://schemas.microsoft.com/office/drawing/2014/main" id="{7C225443-A9A3-C0AE-520C-3A0EB7F0CAB0}"/>
              </a:ext>
            </a:extLst>
          </p:cNvPr>
          <p:cNvSpPr>
            <a:spLocks noGrp="1"/>
          </p:cNvSpPr>
          <p:nvPr>
            <p:ph type="title"/>
          </p:nvPr>
        </p:nvSpPr>
        <p:spPr>
          <a:xfrm>
            <a:off x="3098324" y="4067641"/>
            <a:ext cx="5690551" cy="2387708"/>
          </a:xfrm>
        </p:spPr>
        <p:txBody>
          <a:bodyPr anchor="t">
            <a:normAutofit/>
          </a:bodyPr>
          <a:lstStyle/>
          <a:p>
            <a:pPr algn="ctr"/>
            <a:r>
              <a:rPr lang="en-US" sz="1600" b="1" dirty="0">
                <a:latin typeface="IBM Plex Sans" panose="020B0503050203000203" pitchFamily="34" charset="0"/>
              </a:rPr>
              <a:t>Hardware middleboxes become </a:t>
            </a:r>
            <a:r>
              <a:rPr lang="en-US" sz="1600" b="1" dirty="0">
                <a:solidFill>
                  <a:srgbClr val="0F62FF"/>
                </a:solidFill>
                <a:latin typeface="IBM Plex Sans" panose="020B0503050203000203" pitchFamily="34" charset="0"/>
              </a:rPr>
              <a:t>software functions</a:t>
            </a:r>
            <a:br>
              <a:rPr lang="en-US" sz="1600" b="1" dirty="0">
                <a:solidFill>
                  <a:srgbClr val="0F62FF"/>
                </a:solidFill>
                <a:latin typeface="IBM Plex Sans" panose="020B0503050203000203" pitchFamily="34" charset="0"/>
              </a:rPr>
            </a:br>
            <a:br>
              <a:rPr lang="en-US" sz="1600" b="1" dirty="0">
                <a:solidFill>
                  <a:srgbClr val="0F62FF"/>
                </a:solidFill>
                <a:latin typeface="IBM Plex Sans" panose="020B0503050203000203" pitchFamily="34" charset="0"/>
              </a:rPr>
            </a:br>
            <a:r>
              <a:rPr lang="en-US" sz="1600" b="1" dirty="0">
                <a:latin typeface="IBM Plex Sans" panose="020B0503050203000203" pitchFamily="34" charset="0"/>
              </a:rPr>
              <a:t>Rely on dedicated hardware and/or </a:t>
            </a:r>
            <a:r>
              <a:rPr lang="en-US" sz="1600" b="1" dirty="0">
                <a:solidFill>
                  <a:srgbClr val="0F62FF"/>
                </a:solidFill>
                <a:latin typeface="IBM Plex Sans" panose="020B0503050203000203" pitchFamily="34" charset="0"/>
              </a:rPr>
              <a:t>cloud</a:t>
            </a:r>
          </a:p>
        </p:txBody>
      </p:sp>
      <p:cxnSp>
        <p:nvCxnSpPr>
          <p:cNvPr id="11" name="Straight Arrow Connector 10">
            <a:extLst>
              <a:ext uri="{FF2B5EF4-FFF2-40B4-BE49-F238E27FC236}">
                <a16:creationId xmlns:a16="http://schemas.microsoft.com/office/drawing/2014/main" id="{69800359-0CF5-CC0B-F4BD-6A6957098C6B}"/>
              </a:ext>
            </a:extLst>
          </p:cNvPr>
          <p:cNvCxnSpPr>
            <a:stCxn id="1032" idx="3"/>
            <a:endCxn id="1034" idx="1"/>
          </p:cNvCxnSpPr>
          <p:nvPr/>
        </p:nvCxnSpPr>
        <p:spPr>
          <a:xfrm>
            <a:off x="4167628" y="3056338"/>
            <a:ext cx="4214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97E55E9E-1E0A-3BA2-0DA1-99A35DE0872D}"/>
              </a:ext>
            </a:extLst>
          </p:cNvPr>
          <p:cNvSpPr txBox="1">
            <a:spLocks/>
          </p:cNvSpPr>
          <p:nvPr/>
        </p:nvSpPr>
        <p:spPr>
          <a:xfrm>
            <a:off x="4325114" y="2684376"/>
            <a:ext cx="3899417" cy="349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Network Function Virtualization (NFV)</a:t>
            </a:r>
          </a:p>
        </p:txBody>
      </p:sp>
    </p:spTree>
    <p:extLst>
      <p:ext uri="{BB962C8B-B14F-4D97-AF65-F5344CB8AC3E}">
        <p14:creationId xmlns:p14="http://schemas.microsoft.com/office/powerpoint/2010/main" val="2160648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3" name="Picture 2" descr="A diagram of a network&#10;&#10;Description automatically generated">
            <a:extLst>
              <a:ext uri="{FF2B5EF4-FFF2-40B4-BE49-F238E27FC236}">
                <a16:creationId xmlns:a16="http://schemas.microsoft.com/office/drawing/2014/main" id="{BC19144E-2A5A-5731-9960-016E72ACBEB0}"/>
              </a:ext>
            </a:extLst>
          </p:cNvPr>
          <p:cNvPicPr>
            <a:picLocks noChangeAspect="1"/>
          </p:cNvPicPr>
          <p:nvPr/>
        </p:nvPicPr>
        <p:blipFill>
          <a:blip r:embed="rId3"/>
          <a:stretch>
            <a:fillRect/>
          </a:stretch>
        </p:blipFill>
        <p:spPr>
          <a:xfrm>
            <a:off x="3590879" y="1689735"/>
            <a:ext cx="4874403" cy="4378296"/>
          </a:xfrm>
          <a:prstGeom prst="rect">
            <a:avLst/>
          </a:prstGeom>
        </p:spPr>
      </p:pic>
      <p:sp>
        <p:nvSpPr>
          <p:cNvPr id="6" name="Title">
            <a:extLst>
              <a:ext uri="{FF2B5EF4-FFF2-40B4-BE49-F238E27FC236}">
                <a16:creationId xmlns:a16="http://schemas.microsoft.com/office/drawing/2014/main" id="{23DCB8CB-97A8-6B19-2264-53D911AB8E32}"/>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365338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Main advantages according to European Telecommunications Standards (ETSI)</a:t>
            </a:r>
            <a:r>
              <a:rPr lang="en-US" sz="1600" b="1" baseline="30000" dirty="0">
                <a:latin typeface="IBM Plex Sans" panose="020B0503050203000203" pitchFamily="34" charset="0"/>
              </a:rPr>
              <a:t>1</a:t>
            </a:r>
            <a:br>
              <a:rPr lang="en-US" sz="1600" b="1"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923330"/>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ETSI</a:t>
            </a:r>
          </a:p>
          <a:p>
            <a:r>
              <a:rPr lang="en-US" sz="900" dirty="0">
                <a:solidFill>
                  <a:srgbClr val="898989"/>
                </a:solidFill>
                <a:latin typeface="IBM Plex Sans" panose="020B0503050203000203" pitchFamily="34" charset="0"/>
              </a:rPr>
              <a:t>[2] </a:t>
            </a:r>
            <a:r>
              <a:rPr lang="en-US" sz="900" dirty="0" err="1">
                <a:solidFill>
                  <a:srgbClr val="898989"/>
                </a:solidFill>
                <a:latin typeface="IBM Plex Sans" panose="020B0503050203000203" pitchFamily="34" charset="0"/>
              </a:rPr>
              <a:t>Rankothge</a:t>
            </a:r>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Basta</a:t>
            </a:r>
          </a:p>
          <a:p>
            <a:r>
              <a:rPr lang="en-US" sz="900" dirty="0">
                <a:solidFill>
                  <a:srgbClr val="898989"/>
                </a:solidFill>
                <a:latin typeface="IBM Plex Sans" panose="020B0503050203000203" pitchFamily="34" charset="0"/>
              </a:rPr>
              <a:t>[4] Bronstein</a:t>
            </a:r>
          </a:p>
          <a:p>
            <a:r>
              <a:rPr lang="en-US" sz="900" dirty="0">
                <a:solidFill>
                  <a:srgbClr val="898989"/>
                </a:solidFill>
                <a:latin typeface="IBM Plex Sans" panose="020B0503050203000203" pitchFamily="34" charset="0"/>
              </a:rPr>
              <a:t>[5] </a:t>
            </a:r>
            <a:r>
              <a:rPr lang="en-US" sz="900" dirty="0" err="1">
                <a:solidFill>
                  <a:srgbClr val="898989"/>
                </a:solidFill>
                <a:latin typeface="IBM Plex Sans" panose="020B0503050203000203" pitchFamily="34" charset="0"/>
              </a:rPr>
              <a:t>Manglini</a:t>
            </a:r>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[6] Kim, Lee</a:t>
            </a:r>
            <a:endParaRPr lang="pt-BR" sz="900" dirty="0">
              <a:solidFill>
                <a:srgbClr val="898989"/>
              </a:solidFill>
              <a:latin typeface="IBM Plex Sans" panose="020B0503050203000203" pitchFamily="34" charset="0"/>
            </a:endParaRP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22571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NFV as a service</a:t>
            </a:r>
            <a:r>
              <a:rPr lang="en-US" sz="1600" b="1" baseline="30000" dirty="0">
                <a:latin typeface="IBM Plex Sans" panose="020B0503050203000203" pitchFamily="34" charset="0"/>
              </a:rPr>
              <a:t>2</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Core Network (CN) and Base Stations (BSs)</a:t>
            </a:r>
            <a:r>
              <a:rPr lang="en-US" sz="1600" b="1" baseline="30000" dirty="0">
                <a:latin typeface="IBM Plex Sans" panose="020B0503050203000203" pitchFamily="34" charset="0"/>
              </a:rPr>
              <a:t>3</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home environment</a:t>
            </a:r>
            <a:r>
              <a:rPr lang="en-US" sz="1600" b="1" baseline="30000" dirty="0">
                <a:latin typeface="IBM Plex Sans" panose="020B0503050203000203" pitchFamily="34" charset="0"/>
              </a:rPr>
              <a:t>4</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CDNs</a:t>
            </a:r>
            <a:r>
              <a:rPr lang="en-US" sz="1600" b="1" baseline="30000" dirty="0">
                <a:latin typeface="IBM Plex Sans" panose="020B0503050203000203" pitchFamily="34" charset="0"/>
              </a:rPr>
              <a:t>5,6</a:t>
            </a: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Tree>
    <p:extLst>
      <p:ext uri="{BB962C8B-B14F-4D97-AF65-F5344CB8AC3E}">
        <p14:creationId xmlns:p14="http://schemas.microsoft.com/office/powerpoint/2010/main" val="4169325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5128594" y="3168099"/>
            <a:ext cx="3985590" cy="1453598"/>
          </a:xfrm>
        </p:spPr>
        <p:txBody>
          <a:bodyPr anchor="t">
            <a:normAutofit/>
          </a:bodyPr>
          <a:lstStyle/>
          <a:p>
            <a:r>
              <a:rPr lang="en-US" sz="1600" b="1" dirty="0">
                <a:latin typeface="IBM Plex Sans" panose="020B0503050203000203" pitchFamily="34" charset="0"/>
              </a:rPr>
              <a:t>Network Traffic Monitoring and Analysis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Also a NFV</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Problems</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a:endCxn id="12" idx="1"/>
          </p:cNvCxnSpPr>
          <p:nvPr/>
        </p:nvCxnSpPr>
        <p:spPr>
          <a:xfrm>
            <a:off x="2584177" y="2517085"/>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p:cNvCxnSpPr>
          <p:nvPr/>
        </p:nvCxnSpPr>
        <p:spPr>
          <a:xfrm>
            <a:off x="4442791" y="2517085"/>
            <a:ext cx="685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039139" y="2029651"/>
            <a:ext cx="42837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a:extLst>
              <a:ext uri="{FF2B5EF4-FFF2-40B4-BE49-F238E27FC236}">
                <a16:creationId xmlns:a16="http://schemas.microsoft.com/office/drawing/2014/main" id="{A1D69956-4CCF-0B52-51FC-3EC300CD2C2F}"/>
              </a:ext>
            </a:extLst>
          </p:cNvPr>
          <p:cNvSpPr txBox="1">
            <a:spLocks/>
          </p:cNvSpPr>
          <p:nvPr/>
        </p:nvSpPr>
        <p:spPr>
          <a:xfrm>
            <a:off x="9382537" y="2969592"/>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Problems</a:t>
            </a:r>
          </a:p>
        </p:txBody>
      </p:sp>
      <p:sp>
        <p:nvSpPr>
          <p:cNvPr id="30" name="Title">
            <a:extLst>
              <a:ext uri="{FF2B5EF4-FFF2-40B4-BE49-F238E27FC236}">
                <a16:creationId xmlns:a16="http://schemas.microsoft.com/office/drawing/2014/main" id="{E69F9CB8-CEF0-720F-54DC-6C12D9BC254D}"/>
              </a:ext>
            </a:extLst>
          </p:cNvPr>
          <p:cNvSpPr txBox="1">
            <a:spLocks/>
          </p:cNvSpPr>
          <p:nvPr/>
        </p:nvSpPr>
        <p:spPr>
          <a:xfrm>
            <a:off x="10250553" y="3389247"/>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IBM Plex Sans" panose="020B0503050203000203" pitchFamily="34" charset="0"/>
              </a:rPr>
              <a:t>Volume</a:t>
            </a:r>
          </a:p>
          <a:p>
            <a:endParaRPr lang="en-US" sz="1200" dirty="0">
              <a:latin typeface="IBM Plex Sans" panose="020B0503050203000203" pitchFamily="34" charset="0"/>
            </a:endParaRPr>
          </a:p>
          <a:p>
            <a:r>
              <a:rPr lang="en-US" sz="1200" dirty="0">
                <a:latin typeface="IBM Plex Sans" panose="020B0503050203000203" pitchFamily="34" charset="0"/>
              </a:rPr>
              <a:t>Velocity</a:t>
            </a:r>
          </a:p>
        </p:txBody>
      </p:sp>
      <p:cxnSp>
        <p:nvCxnSpPr>
          <p:cNvPr id="31" name="Straight Connector 30">
            <a:extLst>
              <a:ext uri="{FF2B5EF4-FFF2-40B4-BE49-F238E27FC236}">
                <a16:creationId xmlns:a16="http://schemas.microsoft.com/office/drawing/2014/main" id="{C90328DF-8101-D4D2-9791-B8459861AE93}"/>
              </a:ext>
            </a:extLst>
          </p:cNvPr>
          <p:cNvCxnSpPr>
            <a:cxnSpLocks/>
          </p:cNvCxnSpPr>
          <p:nvPr/>
        </p:nvCxnSpPr>
        <p:spPr>
          <a:xfrm>
            <a:off x="2637187" y="2023443"/>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47112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2792897" y="3068847"/>
            <a:ext cx="3985590" cy="1453598"/>
          </a:xfrm>
        </p:spPr>
        <p:txBody>
          <a:bodyPr anchor="t">
            <a:normAutofit/>
          </a:bodyPr>
          <a:lstStyle/>
          <a:p>
            <a:r>
              <a:rPr lang="en-US" sz="1600" b="1" dirty="0">
                <a:latin typeface="IBM Plex Sans" panose="020B0503050203000203" pitchFamily="34" charset="0"/>
              </a:rPr>
              <a:t>How does it </a:t>
            </a:r>
            <a:r>
              <a:rPr lang="en-US" sz="1600" b="1" dirty="0">
                <a:solidFill>
                  <a:srgbClr val="0F62FF"/>
                </a:solidFill>
                <a:latin typeface="IBM Plex Sans" panose="020B0503050203000203" pitchFamily="34" charset="0"/>
              </a:rPr>
              <a:t>flow</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How to </a:t>
            </a:r>
            <a:r>
              <a:rPr lang="en-US" sz="1600" b="1" dirty="0">
                <a:solidFill>
                  <a:srgbClr val="0F62FF"/>
                </a:solidFill>
                <a:latin typeface="IBM Plex Sans" panose="020B0503050203000203" pitchFamily="34" charset="0"/>
              </a:rPr>
              <a:t>store</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Is there a open </a:t>
            </a:r>
            <a:r>
              <a:rPr lang="en-US" sz="1600" b="1" dirty="0">
                <a:solidFill>
                  <a:srgbClr val="0F62FF"/>
                </a:solidFill>
                <a:latin typeface="IBM Plex Sans" panose="020B0503050203000203" pitchFamily="34" charset="0"/>
              </a:rPr>
              <a:t>standard</a:t>
            </a:r>
            <a:r>
              <a:rPr lang="en-US" sz="1600" b="1" dirty="0">
                <a:latin typeface="IBM Plex Sans" panose="020B0503050203000203" pitchFamily="34" charset="0"/>
              </a:rPr>
              <a:t>?</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200"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p:cNvCxnSpPr>
          <p:nvPr/>
        </p:nvCxnSpPr>
        <p:spPr>
          <a:xfrm>
            <a:off x="2642545" y="2517085"/>
            <a:ext cx="193812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a:endCxn id="12" idx="1"/>
          </p:cNvCxnSpPr>
          <p:nvPr/>
        </p:nvCxnSpPr>
        <p:spPr>
          <a:xfrm>
            <a:off x="4442791" y="2517085"/>
            <a:ext cx="68580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5128594" y="2029651"/>
            <a:ext cx="419431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6FF5690-65AD-882D-6B67-43034F672789}"/>
              </a:ext>
            </a:extLst>
          </p:cNvPr>
          <p:cNvCxnSpPr>
            <a:cxnSpLocks/>
          </p:cNvCxnSpPr>
          <p:nvPr/>
        </p:nvCxnSpPr>
        <p:spPr>
          <a:xfrm>
            <a:off x="2657064" y="2035654"/>
            <a:ext cx="254441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53107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3031434" y="1212640"/>
            <a:ext cx="8637104"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Flow collectors/Network exporters and collectors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Radio Access Network (RAN) layer</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Network Data Analytics Function (NWDAF)</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2308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2022</a:t>
            </a:r>
            <a:endParaRPr lang="pt-BR" sz="900" dirty="0">
              <a:solidFill>
                <a:srgbClr val="898989"/>
              </a:solidFill>
              <a:latin typeface="IBM Plex Sans" panose="020B0503050203000203" pitchFamily="34" charset="0"/>
            </a:endParaRPr>
          </a:p>
        </p:txBody>
      </p:sp>
    </p:spTree>
    <p:extLst>
      <p:ext uri="{BB962C8B-B14F-4D97-AF65-F5344CB8AC3E}">
        <p14:creationId xmlns:p14="http://schemas.microsoft.com/office/powerpoint/2010/main" val="257679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5764696" y="1212640"/>
            <a:ext cx="5903842"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NoSQL</a:t>
            </a:r>
            <a:r>
              <a:rPr lang="en-US" sz="1600" b="1" baseline="30000" dirty="0">
                <a:latin typeface="IBM Plex Sans" panose="020B0503050203000203" pitchFamily="34" charset="0"/>
              </a:rPr>
              <a:t>12</a:t>
            </a:r>
            <a:br>
              <a:rPr lang="en-US" sz="1600" b="1" baseline="30000"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Less performance penalties with large datasets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Popular open source solutions</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3693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Han</a:t>
            </a:r>
            <a:r>
              <a:rPr lang="pt-BR" sz="900" b="0" i="0" dirty="0">
                <a:solidFill>
                  <a:srgbClr val="898989"/>
                </a:solidFill>
                <a:effectLst/>
                <a:latin typeface="IBM Plex Sans" panose="020B0503050203000203" pitchFamily="34" charset="0"/>
              </a:rPr>
              <a:t> 2011</a:t>
            </a:r>
          </a:p>
          <a:p>
            <a:r>
              <a:rPr lang="pt-BR" sz="900" dirty="0">
                <a:solidFill>
                  <a:srgbClr val="898989"/>
                </a:solidFill>
                <a:latin typeface="IBM Plex Sans" panose="020B0503050203000203" pitchFamily="34" charset="0"/>
              </a:rPr>
              <a:t>[2] </a:t>
            </a:r>
            <a:r>
              <a:rPr lang="pt-BR" sz="900" dirty="0" err="1">
                <a:solidFill>
                  <a:srgbClr val="898989"/>
                </a:solidFill>
                <a:latin typeface="IBM Plex Sans" panose="020B0503050203000203" pitchFamily="34" charset="0"/>
              </a:rPr>
              <a:t>D</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Alconzo</a:t>
            </a:r>
            <a:r>
              <a:rPr lang="pt-BR" sz="900" dirty="0">
                <a:solidFill>
                  <a:srgbClr val="898989"/>
                </a:solidFill>
                <a:latin typeface="IBM Plex Sans" panose="020B0503050203000203" pitchFamily="34" charset="0"/>
              </a:rPr>
              <a:t> 2019a</a:t>
            </a:r>
            <a:endParaRPr lang="en-US" sz="900" b="0" i="0" dirty="0">
              <a:solidFill>
                <a:srgbClr val="898989"/>
              </a:solidFill>
              <a:effectLst/>
              <a:latin typeface="IBM Plex Sans" panose="020B0503050203000203" pitchFamily="34" charset="0"/>
            </a:endParaRP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5"/>
            <a:ext cx="2367598" cy="291567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15198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9044608" y="1212640"/>
            <a:ext cx="2623929"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The data is pulled by the MTP-NT, which can be seen as </a:t>
            </a:r>
            <a:r>
              <a:rPr lang="en-US" sz="1600" b="1" dirty="0">
                <a:solidFill>
                  <a:srgbClr val="0F62FF"/>
                </a:solidFill>
                <a:latin typeface="IBM Plex Sans" panose="020B0503050203000203" pitchFamily="34" charset="0"/>
              </a:rPr>
              <a:t>a NTMA</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2308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2022</a:t>
            </a:r>
            <a:endParaRPr lang="pt-BR" sz="900" dirty="0">
              <a:solidFill>
                <a:srgbClr val="898989"/>
              </a:solidFill>
              <a:latin typeface="IBM Plex Sans" panose="020B0503050203000203" pitchFamily="34" charset="0"/>
            </a:endParaRP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6"/>
            <a:ext cx="5191538" cy="287591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0318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7" name="Rectangle 6">
            <a:extLst>
              <a:ext uri="{FF2B5EF4-FFF2-40B4-BE49-F238E27FC236}">
                <a16:creationId xmlns:a16="http://schemas.microsoft.com/office/drawing/2014/main" id="{F275480B-7CEE-3A4E-D5F4-493E998F3D78}"/>
              </a:ext>
            </a:extLst>
          </p:cNvPr>
          <p:cNvSpPr/>
          <p:nvPr/>
        </p:nvSpPr>
        <p:spPr>
          <a:xfrm>
            <a:off x="523462" y="1238886"/>
            <a:ext cx="8461512" cy="294400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8200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5497"/>
            <a:ext cx="10864328" cy="2782956"/>
          </a:xfrm>
          <a:prstGeom prst="rect">
            <a:avLst/>
          </a:prstGeom>
        </p:spPr>
      </p:pic>
      <p:sp>
        <p:nvSpPr>
          <p:cNvPr id="2" name="Title">
            <a:extLst>
              <a:ext uri="{FF2B5EF4-FFF2-40B4-BE49-F238E27FC236}">
                <a16:creationId xmlns:a16="http://schemas.microsoft.com/office/drawing/2014/main" id="{227823EE-7E86-958E-D0DB-8D28D9FED154}"/>
              </a:ext>
            </a:extLst>
          </p:cNvPr>
          <p:cNvSpPr txBox="1">
            <a:spLocks/>
          </p:cNvSpPr>
          <p:nvPr/>
        </p:nvSpPr>
        <p:spPr>
          <a:xfrm>
            <a:off x="531344" y="40945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341048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sz="1100" dirty="0">
                <a:latin typeface="IBM Plex Sans" panose="020B0503050203000203" pitchFamily="34" charset="0"/>
              </a:rPr>
              <a:t>A Mobile </a:t>
            </a:r>
            <a:r>
              <a:rPr lang="pt-BR" sz="1100" dirty="0" err="1">
                <a:latin typeface="IBM Plex Sans" panose="020B0503050203000203" pitchFamily="34" charset="0"/>
              </a:rPr>
              <a:t>Traffic</a:t>
            </a:r>
            <a:r>
              <a:rPr lang="pt-BR" sz="1100" dirty="0">
                <a:latin typeface="IBM Plex Sans" panose="020B0503050203000203" pitchFamily="34" charset="0"/>
              </a:rPr>
              <a:t> </a:t>
            </a:r>
            <a:r>
              <a:rPr lang="pt-BR" sz="1100" dirty="0" err="1">
                <a:latin typeface="IBM Plex Sans" panose="020B0503050203000203" pitchFamily="34" charset="0"/>
              </a:rPr>
              <a:t>Predictor</a:t>
            </a:r>
            <a:r>
              <a:rPr lang="pt-BR" sz="1100" dirty="0">
                <a:latin typeface="IBM Plex Sans" panose="020B0503050203000203" pitchFamily="34" charset="0"/>
              </a:rPr>
              <a:t> </a:t>
            </a:r>
            <a:r>
              <a:rPr lang="pt-BR" sz="1100" dirty="0" err="1">
                <a:latin typeface="IBM Plex Sans" panose="020B0503050203000203" pitchFamily="34" charset="0"/>
              </a:rPr>
              <a:t>Enhanced</a:t>
            </a:r>
            <a:r>
              <a:rPr lang="pt-BR" sz="1100" dirty="0">
                <a:latin typeface="IBM Plex Sans" panose="020B0503050203000203" pitchFamily="34" charset="0"/>
              </a:rPr>
              <a:t> </a:t>
            </a:r>
            <a:r>
              <a:rPr lang="pt-BR" sz="1100" dirty="0" err="1">
                <a:latin typeface="IBM Plex Sans" panose="020B0503050203000203" pitchFamily="34" charset="0"/>
              </a:rPr>
              <a:t>by</a:t>
            </a:r>
            <a:r>
              <a:rPr lang="pt-BR" sz="1100" dirty="0">
                <a:latin typeface="IBM Plex Sans" panose="020B0503050203000203" pitchFamily="34" charset="0"/>
              </a:rPr>
              <a:t> </a:t>
            </a:r>
            <a:r>
              <a:rPr lang="pt-BR" sz="1100" dirty="0" err="1">
                <a:latin typeface="IBM Plex Sans" panose="020B0503050203000203" pitchFamily="34" charset="0"/>
              </a:rPr>
              <a:t>Neighboring</a:t>
            </a:r>
            <a:r>
              <a:rPr lang="pt-BR" sz="1100" dirty="0">
                <a:latin typeface="IBM Plex Sans" panose="020B0503050203000203" pitchFamily="34" charset="0"/>
              </a:rPr>
              <a:t> </a:t>
            </a:r>
            <a:r>
              <a:rPr lang="pt-BR" sz="1100" dirty="0" err="1">
                <a:latin typeface="IBM Plex Sans" panose="020B0503050203000203" pitchFamily="34" charset="0"/>
              </a:rPr>
              <a:t>Transportation</a:t>
            </a:r>
            <a:r>
              <a:rPr lang="pt-BR" sz="1100"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z="1100" smtClean="0">
                <a:latin typeface="IBM Plex Sans" panose="020B0503050203000203" pitchFamily="34" charset="0"/>
              </a:rPr>
              <a:t>3</a:t>
            </a:fld>
            <a:endParaRPr lang="pt-BR" sz="1100">
              <a:latin typeface="IBM Plex Sans" panose="020B0503050203000203" pitchFamily="34" charset="0"/>
            </a:endParaRPr>
          </a:p>
        </p:txBody>
      </p:sp>
      <p:sp>
        <p:nvSpPr>
          <p:cNvPr id="6" name="Title">
            <a:extLst>
              <a:ext uri="{FF2B5EF4-FFF2-40B4-BE49-F238E27FC236}">
                <a16:creationId xmlns:a16="http://schemas.microsoft.com/office/drawing/2014/main" id="{553BFD3D-F48D-9BE9-BD7B-4F0F45E163CA}"/>
              </a:ext>
            </a:extLst>
          </p:cNvPr>
          <p:cNvSpPr>
            <a:spLocks noGrp="1"/>
          </p:cNvSpPr>
          <p:nvPr>
            <p:ph type="title"/>
          </p:nvPr>
        </p:nvSpPr>
        <p:spPr>
          <a:xfrm>
            <a:off x="686852" y="2777130"/>
            <a:ext cx="4133088" cy="804672"/>
          </a:xfrm>
        </p:spPr>
        <p:txBody>
          <a:bodyPr>
            <a:normAutofit/>
          </a:bodyPr>
          <a:lstStyle/>
          <a:p>
            <a:r>
              <a:rPr lang="en-US" sz="1200" b="1" dirty="0">
                <a:latin typeface="IBM Plex Sans" panose="020B0503050203000203" pitchFamily="34" charset="0"/>
              </a:rPr>
              <a:t>Data per month, per smartphone in 2028</a:t>
            </a:r>
          </a:p>
        </p:txBody>
      </p:sp>
      <p:sp>
        <p:nvSpPr>
          <p:cNvPr id="7" name="Text Placeholder">
            <a:extLst>
              <a:ext uri="{FF2B5EF4-FFF2-40B4-BE49-F238E27FC236}">
                <a16:creationId xmlns:a16="http://schemas.microsoft.com/office/drawing/2014/main" id="{577D8326-2FE1-C9E1-B2ED-80788CD0224C}"/>
              </a:ext>
            </a:extLst>
          </p:cNvPr>
          <p:cNvSpPr txBox="1">
            <a:spLocks/>
          </p:cNvSpPr>
          <p:nvPr/>
        </p:nvSpPr>
        <p:spPr>
          <a:xfrm>
            <a:off x="491646" y="2441858"/>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19 GB/month</a:t>
            </a:r>
          </a:p>
        </p:txBody>
      </p:sp>
      <p:sp>
        <p:nvSpPr>
          <p:cNvPr id="8" name="Title">
            <a:extLst>
              <a:ext uri="{FF2B5EF4-FFF2-40B4-BE49-F238E27FC236}">
                <a16:creationId xmlns:a16="http://schemas.microsoft.com/office/drawing/2014/main" id="{AFA5BBFE-E212-360B-180C-B1B626851FF8}"/>
              </a:ext>
            </a:extLst>
          </p:cNvPr>
          <p:cNvSpPr txBox="1">
            <a:spLocks/>
          </p:cNvSpPr>
          <p:nvPr/>
        </p:nvSpPr>
        <p:spPr>
          <a:xfrm>
            <a:off x="7176529" y="183746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5G subscribers in 2028</a:t>
            </a:r>
          </a:p>
        </p:txBody>
      </p:sp>
      <p:sp>
        <p:nvSpPr>
          <p:cNvPr id="9" name="Text Placeholder">
            <a:extLst>
              <a:ext uri="{FF2B5EF4-FFF2-40B4-BE49-F238E27FC236}">
                <a16:creationId xmlns:a16="http://schemas.microsoft.com/office/drawing/2014/main" id="{36CACADF-AFC4-3E06-C1B5-D73BE58CA672}"/>
              </a:ext>
            </a:extLst>
          </p:cNvPr>
          <p:cNvSpPr txBox="1">
            <a:spLocks/>
          </p:cNvSpPr>
          <p:nvPr/>
        </p:nvSpPr>
        <p:spPr>
          <a:xfrm>
            <a:off x="7176529" y="1204238"/>
            <a:ext cx="4206240"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5 billion</a:t>
            </a: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6071541" y="503780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100" b="1" kern="0" dirty="0">
                <a:solidFill>
                  <a:schemeClr val="tx1"/>
                </a:solidFill>
              </a:rPr>
              <a:t>Data per quarter in 2028</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6071540" y="4404578"/>
            <a:ext cx="4757421"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100 exabytes</a:t>
            </a:r>
          </a:p>
        </p:txBody>
      </p:sp>
      <p:sp>
        <p:nvSpPr>
          <p:cNvPr id="12" name="Rectangle">
            <a:extLst>
              <a:ext uri="{FF2B5EF4-FFF2-40B4-BE49-F238E27FC236}">
                <a16:creationId xmlns:a16="http://schemas.microsoft.com/office/drawing/2014/main" id="{E9224679-6319-2434-203B-77D3CEB54055}"/>
              </a:ext>
            </a:extLst>
          </p:cNvPr>
          <p:cNvSpPr>
            <a:spLocks noChangeArrowheads="1"/>
          </p:cNvSpPr>
          <p:nvPr/>
        </p:nvSpPr>
        <p:spPr bwMode="auto">
          <a:xfrm>
            <a:off x="10277781" y="0"/>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288929" indent="-288929"/>
            <a:endParaRPr lang="en-US" altLang="en-US" sz="500" dirty="0">
              <a:latin typeface="IBM Plex Sans" panose="020B0503050203000203" pitchFamily="34" charset="0"/>
              <a:ea typeface="IBM Plex Sans" charset="0"/>
              <a:cs typeface="IBM Plex Sans"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extBox 13">
            <a:extLst>
              <a:ext uri="{FF2B5EF4-FFF2-40B4-BE49-F238E27FC236}">
                <a16:creationId xmlns:a16="http://schemas.microsoft.com/office/drawing/2014/main" id="{B6228230-3133-5772-AAB1-1AB360BE24B2}"/>
              </a:ext>
            </a:extLst>
          </p:cNvPr>
          <p:cNvSpPr txBox="1"/>
          <p:nvPr/>
        </p:nvSpPr>
        <p:spPr>
          <a:xfrm>
            <a:off x="6096000" y="5515500"/>
            <a:ext cx="5257800" cy="261610"/>
          </a:xfrm>
          <a:prstGeom prst="rect">
            <a:avLst/>
          </a:prstGeom>
          <a:noFill/>
        </p:spPr>
        <p:txBody>
          <a:bodyPr wrap="square" rtlCol="0">
            <a:spAutoFit/>
          </a:bodyPr>
          <a:lstStyle/>
          <a:p>
            <a:pPr marL="288929" indent="-288929"/>
            <a:r>
              <a:rPr lang="en-US" altLang="en-US" sz="1100" dirty="0">
                <a:solidFill>
                  <a:srgbClr val="898989"/>
                </a:solidFill>
                <a:latin typeface="IBM Plex Sans" panose="020B0503050203000203" pitchFamily="34" charset="0"/>
                <a:ea typeface="IBM Plex Sans" charset="0"/>
                <a:cs typeface="IBM Plex Sans" charset="0"/>
              </a:rPr>
              <a:t>Fonte: </a:t>
            </a:r>
            <a:r>
              <a:rPr lang="en-US" altLang="en-US" sz="1100" dirty="0">
                <a:solidFill>
                  <a:srgbClr val="898989"/>
                </a:solidFill>
                <a:latin typeface="IBM Plex Sans" panose="020B0503050203000203" pitchFamily="34" charset="0"/>
                <a:ea typeface="IBM Plex Sans" charset="0"/>
                <a:cs typeface="IBM Plex Sans" charset="0"/>
                <a:hlinkClick r:id="rId2">
                  <a:extLst>
                    <a:ext uri="{A12FA001-AC4F-418D-AE19-62706E023703}">
                      <ahyp:hlinkClr xmlns:ahyp="http://schemas.microsoft.com/office/drawing/2018/hyperlinkcolor" val="tx"/>
                    </a:ext>
                  </a:extLst>
                </a:hlinkClick>
              </a:rPr>
              <a:t>Ericsson Mobility Report, November 2022</a:t>
            </a:r>
            <a:endParaRPr lang="en-US" altLang="en-US" sz="1100" dirty="0">
              <a:solidFill>
                <a:srgbClr val="898989"/>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215389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Database to </a:t>
            </a:r>
            <a:r>
              <a:rPr lang="en-US" sz="1600" b="1" dirty="0">
                <a:solidFill>
                  <a:srgbClr val="0F62FF"/>
                </a:solidFill>
                <a:latin typeface="IBM Plex Sans" panose="020B0503050203000203" pitchFamily="34" charset="0"/>
              </a:rPr>
              <a:t>Milan</a:t>
            </a:r>
            <a:r>
              <a:rPr lang="en-US" sz="1600" b="1" dirty="0">
                <a:latin typeface="IBM Plex Sans" panose="020B0503050203000203" pitchFamily="34" charset="0"/>
              </a:rPr>
              <a:t> and Trento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2308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Barlacchi</a:t>
            </a:r>
            <a:endParaRPr lang="pt-BR" sz="900" dirty="0">
              <a:solidFill>
                <a:srgbClr val="898989"/>
              </a:solidFill>
              <a:latin typeface="IBM Plex Sans" panose="020B0503050203000203" pitchFamily="34" charset="0"/>
            </a:endParaRP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Grid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Social Pulse (</a:t>
            </a:r>
            <a:r>
              <a:rPr lang="en-US" sz="1600" b="1" dirty="0" err="1">
                <a:latin typeface="IBM Plex Sans" panose="020B0503050203000203" pitchFamily="34" charset="0"/>
              </a:rPr>
              <a:t>Spazio</a:t>
            </a:r>
            <a:r>
              <a:rPr lang="en-US" sz="1600" b="1" dirty="0">
                <a:latin typeface="IBM Plex Sans" panose="020B0503050203000203" pitchFamily="34" charset="0"/>
              </a:rPr>
              <a:t> </a:t>
            </a:r>
            <a:r>
              <a:rPr lang="en-US" sz="1600" b="1" dirty="0" err="1">
                <a:latin typeface="IBM Plex Sans" panose="020B0503050203000203" pitchFamily="34" charset="0"/>
              </a:rPr>
              <a:t>Dati</a:t>
            </a:r>
            <a:r>
              <a:rPr lang="en-US" sz="1600" b="1" dirty="0">
                <a:latin typeface="IBM Plex Sans" panose="020B0503050203000203" pitchFamily="34" charset="0"/>
              </a:rPr>
              <a:t>, DEIB)</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solidFill>
                  <a:srgbClr val="0F62FF"/>
                </a:solidFill>
                <a:latin typeface="IBM Plex Sans" panose="020B0503050203000203" pitchFamily="34" charset="0"/>
              </a:rPr>
              <a:t>Telecommunications</a:t>
            </a:r>
            <a:r>
              <a:rPr lang="en-US" sz="1600" b="1" dirty="0">
                <a:latin typeface="IBM Plex Sans" panose="020B0503050203000203" pitchFamily="34" charset="0"/>
              </a:rPr>
              <a:t>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Precipitations (</a:t>
            </a:r>
            <a:r>
              <a:rPr lang="en-US" sz="1600" b="1" dirty="0" err="1">
                <a:latin typeface="IBM Plex Sans" panose="020B0503050203000203" pitchFamily="34" charset="0"/>
              </a:rPr>
              <a:t>Metereotrentino</a:t>
            </a:r>
            <a:r>
              <a:rPr lang="en-US" sz="1600" b="1" dirty="0">
                <a:latin typeface="IBM Plex Sans" panose="020B0503050203000203" pitchFamily="34" charset="0"/>
              </a:rPr>
              <a:t>,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Weather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Electricity (SET </a:t>
            </a:r>
            <a:r>
              <a:rPr lang="en-US" sz="1600" b="1" dirty="0" err="1">
                <a:latin typeface="IBM Plex Sans" panose="020B0503050203000203" pitchFamily="34" charset="0"/>
              </a:rPr>
              <a:t>Distribuizione</a:t>
            </a:r>
            <a:r>
              <a:rPr lang="en-US" sz="1600" b="1" dirty="0">
                <a:latin typeface="IBM Plex Sans" panose="020B0503050203000203" pitchFamily="34" charset="0"/>
              </a:rPr>
              <a:t> SPA)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News (</a:t>
            </a:r>
            <a:r>
              <a:rPr lang="en-US" sz="1600" b="1" dirty="0" err="1">
                <a:latin typeface="IBM Plex Sans" panose="020B0503050203000203" pitchFamily="34" charset="0"/>
              </a:rPr>
              <a:t>Citynews</a:t>
            </a:r>
            <a:r>
              <a:rPr lang="en-US" sz="1600" b="1" dirty="0">
                <a:latin typeface="IBM Plex Sans" panose="020B0503050203000203" pitchFamily="34" charset="0"/>
              </a:rPr>
              <a:t>)</a:t>
            </a:r>
          </a:p>
          <a:p>
            <a:pPr marL="342900" indent="-342900">
              <a:buFont typeface="+mj-lt"/>
              <a:buAutoNum type="arabicPeriod"/>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Tree>
    <p:extLst>
      <p:ext uri="{BB962C8B-B14F-4D97-AF65-F5344CB8AC3E}">
        <p14:creationId xmlns:p14="http://schemas.microsoft.com/office/powerpoint/2010/main" val="2853662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Telecommunications dataset from Milan</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10,000 zonal regions </a:t>
            </a:r>
            <a:r>
              <a:rPr lang="en-US" sz="1600" b="1" dirty="0">
                <a:latin typeface="IBM Plex Sans" panose="020B0503050203000203" pitchFamily="34" charset="0"/>
              </a:rPr>
              <a:t>in a 100x100 </a:t>
            </a:r>
            <a:r>
              <a:rPr lang="en-US" sz="1600" b="1" dirty="0">
                <a:solidFill>
                  <a:srgbClr val="0F62FF"/>
                </a:solidFill>
                <a:latin typeface="IBM Plex Sans" panose="020B0503050203000203" pitchFamily="34" charset="0"/>
              </a:rPr>
              <a:t>regular</a:t>
            </a:r>
            <a:r>
              <a:rPr lang="en-US" sz="1600" b="1" dirty="0">
                <a:latin typeface="IBM Plex Sans" panose="020B0503050203000203" pitchFamily="34" charset="0"/>
              </a:rPr>
              <a:t> grid</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regions is a square of 0.06km</a:t>
            </a:r>
            <a:r>
              <a:rPr lang="en-US" sz="1600" b="1" baseline="30000" dirty="0">
                <a:latin typeface="IBM Plex Sans" panose="020B0503050203000203" pitchFamily="34" charset="0"/>
              </a:rPr>
              <a:t>2</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One log at every </a:t>
            </a:r>
            <a:r>
              <a:rPr lang="en-US" sz="1600" b="1" dirty="0">
                <a:solidFill>
                  <a:srgbClr val="0F62FF"/>
                </a:solidFill>
                <a:latin typeface="IBM Plex Sans" panose="020B0503050203000203" pitchFamily="34" charset="0"/>
              </a:rPr>
              <a:t>10 minutes </a:t>
            </a:r>
            <a:r>
              <a:rPr lang="en-US" sz="1600" b="1" dirty="0">
                <a:latin typeface="IBM Plex Sans" panose="020B0503050203000203" pitchFamily="34" charset="0"/>
              </a:rPr>
              <a:t>in every region</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Call Detail Records (CDRs)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Tree>
    <p:extLst>
      <p:ext uri="{BB962C8B-B14F-4D97-AF65-F5344CB8AC3E}">
        <p14:creationId xmlns:p14="http://schemas.microsoft.com/office/powerpoint/2010/main" val="2351990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Anonymization of data</a:t>
            </a:r>
          </a:p>
        </p:txBody>
      </p:sp>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latin typeface="IBM Plex Sans" panose="020B0503050203000203" pitchFamily="34" charset="0"/>
                  </a:rPr>
                  <a:t>GDPR compliant</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Protects the real infrastructure capabilities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parameter </a:t>
                </a: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is multiplied by a anonymization constant </a:t>
                </a:r>
                <a14:m>
                  <m:oMath xmlns:m="http://schemas.openxmlformats.org/officeDocument/2006/math">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𝒌</m:t>
                        </m:r>
                      </m:e>
                      <m:sub>
                        <m:r>
                          <a:rPr lang="pt-BR" sz="1600" b="1" i="1" smtClean="0">
                            <a:latin typeface="Cambria Math" panose="02040503050406030204" pitchFamily="18" charset="0"/>
                          </a:rPr>
                          <m:t>𝒇</m:t>
                        </m:r>
                      </m:sub>
                    </m:sSub>
                  </m:oMath>
                </a14:m>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7" name="Title">
                <a:extLst>
                  <a:ext uri="{FF2B5EF4-FFF2-40B4-BE49-F238E27FC236}">
                    <a16:creationId xmlns:a16="http://schemas.microsoft.com/office/drawing/2014/main" id="{48CFCC32-A6C6-4CD1-E85B-A358EE513708}"/>
                  </a:ext>
                </a:extLst>
              </p:cNvPr>
              <p:cNvSpPr txBox="1">
                <a:spLocks noRot="1" noChangeAspect="1" noMove="1" noResize="1" noEditPoints="1" noAdjustHandles="1" noChangeArrowheads="1" noChangeShapeType="1" noTextEdit="1"/>
              </p:cNvSpPr>
              <p:nvPr/>
            </p:nvSpPr>
            <p:spPr>
              <a:xfrm>
                <a:off x="531344" y="2249894"/>
                <a:ext cx="10683501" cy="3821122"/>
              </a:xfrm>
              <a:prstGeom prst="rect">
                <a:avLst/>
              </a:prstGeom>
              <a:blipFill>
                <a:blip r:embed="rId3"/>
                <a:stretch>
                  <a:fillRect l="-237" t="-1325"/>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Tree>
    <p:extLst>
      <p:ext uri="{BB962C8B-B14F-4D97-AF65-F5344CB8AC3E}">
        <p14:creationId xmlns:p14="http://schemas.microsoft.com/office/powerpoint/2010/main" val="260219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1304360" y="1984507"/>
            <a:ext cx="1050562"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CB74092D-6E7E-6021-F86A-23ADDD1B2F90}"/>
              </a:ext>
            </a:extLst>
          </p:cNvPr>
          <p:cNvCxnSpPr>
            <a:cxnSpLocks/>
          </p:cNvCxnSpPr>
          <p:nvPr/>
        </p:nvCxnSpPr>
        <p:spPr>
          <a:xfrm>
            <a:off x="1304360" y="2441643"/>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44E9FD1-E675-CEE0-20A8-B200BFE7E1CD}"/>
              </a:ext>
            </a:extLst>
          </p:cNvPr>
          <p:cNvSpPr/>
          <p:nvPr/>
        </p:nvSpPr>
        <p:spPr>
          <a:xfrm>
            <a:off x="347804" y="1981264"/>
            <a:ext cx="265039"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Straight Arrow Connector 19">
            <a:extLst>
              <a:ext uri="{FF2B5EF4-FFF2-40B4-BE49-F238E27FC236}">
                <a16:creationId xmlns:a16="http://schemas.microsoft.com/office/drawing/2014/main" id="{647C8B9B-4E88-E751-C335-9CAAD4C3DF0E}"/>
              </a:ext>
            </a:extLst>
          </p:cNvPr>
          <p:cNvCxnSpPr>
            <a:cxnSpLocks/>
          </p:cNvCxnSpPr>
          <p:nvPr/>
        </p:nvCxnSpPr>
        <p:spPr>
          <a:xfrm>
            <a:off x="347804" y="2438400"/>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322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9727659" y="1984507"/>
            <a:ext cx="930347"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ounded Rectangle 13">
            <a:extLst>
              <a:ext uri="{FF2B5EF4-FFF2-40B4-BE49-F238E27FC236}">
                <a16:creationId xmlns:a16="http://schemas.microsoft.com/office/drawing/2014/main" id="{841DBCB3-2E19-454F-B09C-5941DEB89FA9}"/>
              </a:ext>
            </a:extLst>
          </p:cNvPr>
          <p:cNvSpPr/>
          <p:nvPr/>
        </p:nvSpPr>
        <p:spPr>
          <a:xfrm>
            <a:off x="9849785" y="4610282"/>
            <a:ext cx="613349" cy="216552"/>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 name="Straight Arrow Connector 16">
            <a:extLst>
              <a:ext uri="{FF2B5EF4-FFF2-40B4-BE49-F238E27FC236}">
                <a16:creationId xmlns:a16="http://schemas.microsoft.com/office/drawing/2014/main" id="{E4EB3C07-F4BE-FE14-DB85-8BCB2388A913}"/>
              </a:ext>
            </a:extLst>
          </p:cNvPr>
          <p:cNvCxnSpPr>
            <a:cxnSpLocks/>
          </p:cNvCxnSpPr>
          <p:nvPr/>
        </p:nvCxnSpPr>
        <p:spPr>
          <a:xfrm>
            <a:off x="9731524" y="2458575"/>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883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EB3D6BA3-B7C6-2B37-42CE-52F750421BDA}"/>
              </a:ext>
            </a:extLst>
          </p:cNvPr>
          <p:cNvPicPr>
            <a:picLocks noChangeAspect="1"/>
          </p:cNvPicPr>
          <p:nvPr/>
        </p:nvPicPr>
        <p:blipFill>
          <a:blip r:embed="rId3"/>
          <a:stretch>
            <a:fillRect/>
          </a:stretch>
        </p:blipFill>
        <p:spPr>
          <a:xfrm>
            <a:off x="3630301" y="1484290"/>
            <a:ext cx="4795555" cy="4256056"/>
          </a:xfrm>
          <a:prstGeom prst="rect">
            <a:avLst/>
          </a:prstGeom>
        </p:spPr>
      </p:pic>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600" dirty="0" err="1">
                <a:latin typeface="IBM Plex Sans" panose="020B0503050203000203" pitchFamily="34" charset="0"/>
              </a:rPr>
              <a:t>Barlacchi</a:t>
            </a:r>
            <a:endParaRPr lang="en-US" sz="1600" dirty="0">
              <a:latin typeface="IBM Plex Sans" panose="020B0503050203000203" pitchFamily="34" charset="0"/>
            </a:endParaRPr>
          </a:p>
        </p:txBody>
      </p:sp>
    </p:spTree>
    <p:extLst>
      <p:ext uri="{BB962C8B-B14F-4D97-AF65-F5344CB8AC3E}">
        <p14:creationId xmlns:p14="http://schemas.microsoft.com/office/powerpoint/2010/main" val="1373560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solidFill>
                  <a:srgbClr val="0F62FF"/>
                </a:solidFill>
                <a:latin typeface="IBM Plex Sans" panose="020B0503050203000203" pitchFamily="34" charset="0"/>
              </a:rPr>
              <a:t>Sudden changes </a:t>
            </a:r>
            <a:r>
              <a:rPr lang="en-US" sz="1600" b="1" dirty="0">
                <a:latin typeface="IBM Plex Sans" panose="020B0503050203000203" pitchFamily="34" charset="0"/>
              </a:rPr>
              <a:t>in network usage can </a:t>
            </a:r>
            <a:r>
              <a:rPr lang="en-US" sz="1600" b="1" dirty="0">
                <a:solidFill>
                  <a:srgbClr val="0F62FF"/>
                </a:solidFill>
                <a:latin typeface="IBM Plex Sans" panose="020B0503050203000203" pitchFamily="34" charset="0"/>
              </a:rPr>
              <a:t>make predictions inaccurate</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Despite changes, </a:t>
            </a:r>
            <a:r>
              <a:rPr lang="en-US" sz="1600" b="1" dirty="0">
                <a:solidFill>
                  <a:srgbClr val="0F62FF"/>
                </a:solidFill>
                <a:latin typeface="IBM Plex Sans" panose="020B0503050203000203" pitchFamily="34" charset="0"/>
              </a:rPr>
              <a:t>patterns can be identified </a:t>
            </a:r>
            <a:r>
              <a:rPr lang="en-US" sz="1600" b="1" dirty="0">
                <a:latin typeface="IBM Plex Sans" panose="020B0503050203000203" pitchFamily="34" charset="0"/>
              </a:rPr>
              <a:t>and models could be developed</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0F62FF"/>
                </a:solidFill>
                <a:latin typeface="IBM Plex Sans" panose="020B0503050203000203" pitchFamily="34" charset="0"/>
              </a:rPr>
              <a:t>Traffic “hubs” </a:t>
            </a:r>
            <a:r>
              <a:rPr lang="en-US" sz="1600" b="1" dirty="0">
                <a:latin typeface="IBM Plex Sans" panose="020B0503050203000203" pitchFamily="34" charset="0"/>
              </a:rPr>
              <a:t>can be a good </a:t>
            </a:r>
            <a:r>
              <a:rPr lang="en-US" sz="1600" b="1" dirty="0">
                <a:solidFill>
                  <a:srgbClr val="0F62FF"/>
                </a:solidFill>
                <a:latin typeface="IBM Plex Sans" panose="020B0503050203000203" pitchFamily="34" charset="0"/>
              </a:rPr>
              <a:t>source of information </a:t>
            </a:r>
            <a:r>
              <a:rPr lang="en-US" sz="1600" b="1" dirty="0">
                <a:latin typeface="IBM Plex Sans" panose="020B0503050203000203" pitchFamily="34" charset="0"/>
              </a:rPr>
              <a:t>to traffic prediction</a:t>
            </a:r>
            <a:r>
              <a:rPr lang="en-US" sz="1600" b="1" baseline="30000" dirty="0">
                <a:latin typeface="IBM Plex Sans" panose="020B0503050203000203" pitchFamily="34" charset="0"/>
              </a:rPr>
              <a:t>3,4</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64633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D’Alconzo</a:t>
            </a:r>
            <a:r>
              <a:rPr lang="en-US" sz="900" b="0" i="0" dirty="0">
                <a:solidFill>
                  <a:srgbClr val="898989"/>
                </a:solidFill>
                <a:effectLst/>
                <a:latin typeface="IBM Plex Sans" panose="020B0503050203000203" pitchFamily="34" charset="0"/>
              </a:rPr>
              <a:t>, 2019b</a:t>
            </a:r>
          </a:p>
          <a:p>
            <a:r>
              <a:rPr lang="en-US" sz="900" dirty="0">
                <a:solidFill>
                  <a:srgbClr val="898989"/>
                </a:solidFill>
                <a:latin typeface="IBM Plex Sans" panose="020B0503050203000203" pitchFamily="34" charset="0"/>
              </a:rPr>
              <a:t>[2] </a:t>
            </a:r>
            <a:r>
              <a:rPr lang="en-US" sz="900" dirty="0" err="1">
                <a:solidFill>
                  <a:srgbClr val="898989"/>
                </a:solidFill>
                <a:latin typeface="IBM Plex Sans" panose="020B0503050203000203" pitchFamily="34" charset="0"/>
              </a:rPr>
              <a:t>Pirozmand</a:t>
            </a:r>
            <a:r>
              <a:rPr lang="en-US" sz="900" dirty="0">
                <a:solidFill>
                  <a:srgbClr val="898989"/>
                </a:solidFill>
                <a:latin typeface="IBM Plex Sans" panose="020B0503050203000203" pitchFamily="34" charset="0"/>
              </a:rPr>
              <a:t>, 2014</a:t>
            </a:r>
          </a:p>
          <a:p>
            <a:r>
              <a:rPr lang="en-US" sz="900" dirty="0">
                <a:solidFill>
                  <a:srgbClr val="898989"/>
                </a:solidFill>
                <a:latin typeface="IBM Plex Sans" panose="020B0503050203000203" pitchFamily="34" charset="0"/>
              </a:rPr>
              <a:t>[3] Wang 2015</a:t>
            </a:r>
          </a:p>
          <a:p>
            <a:r>
              <a:rPr lang="en-US" sz="900" dirty="0">
                <a:solidFill>
                  <a:srgbClr val="898989"/>
                </a:solidFill>
                <a:latin typeface="IBM Plex Sans" panose="020B0503050203000203" pitchFamily="34" charset="0"/>
              </a:rPr>
              <a:t>[4] Wang 2017b</a:t>
            </a:r>
            <a:endParaRPr lang="pt-BR" sz="900" dirty="0">
              <a:solidFill>
                <a:srgbClr val="898989"/>
              </a:solidFill>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Tree>
    <p:extLst>
      <p:ext uri="{BB962C8B-B14F-4D97-AF65-F5344CB8AC3E}">
        <p14:creationId xmlns:p14="http://schemas.microsoft.com/office/powerpoint/2010/main" val="3011568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A map with many colored dots&#10;&#10;Description automatically generated">
            <a:extLst>
              <a:ext uri="{FF2B5EF4-FFF2-40B4-BE49-F238E27FC236}">
                <a16:creationId xmlns:a16="http://schemas.microsoft.com/office/drawing/2014/main" id="{BEA43508-896E-77C4-2CB2-D23D043049D2}"/>
              </a:ext>
            </a:extLst>
          </p:cNvPr>
          <p:cNvPicPr>
            <a:picLocks noChangeAspect="1"/>
          </p:cNvPicPr>
          <p:nvPr/>
        </p:nvPicPr>
        <p:blipFill>
          <a:blip r:embed="rId3"/>
          <a:stretch>
            <a:fillRect/>
          </a:stretch>
        </p:blipFill>
        <p:spPr>
          <a:xfrm>
            <a:off x="3816384" y="1402848"/>
            <a:ext cx="4559232" cy="4376863"/>
          </a:xfrm>
          <a:prstGeom prst="rect">
            <a:avLst/>
          </a:prstGeom>
        </p:spPr>
      </p:pic>
    </p:spTree>
    <p:extLst>
      <p:ext uri="{BB962C8B-B14F-4D97-AF65-F5344CB8AC3E}">
        <p14:creationId xmlns:p14="http://schemas.microsoft.com/office/powerpoint/2010/main" val="2999747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38</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latin typeface="IBM Plex Sans" panose="020B0503050203000203" pitchFamily="34" charset="0"/>
              </a:rPr>
              <a:t>10,000 regions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 CDR sample for each 10 minutes,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 Total: </a:t>
            </a:r>
            <a:r>
              <a:rPr lang="en-US" sz="1600" b="1" dirty="0">
                <a:solidFill>
                  <a:srgbClr val="0F62FF"/>
                </a:solidFill>
                <a:latin typeface="IBM Plex Sans" panose="020B0503050203000203" pitchFamily="34" charset="0"/>
              </a:rPr>
              <a:t>8928 traffic samples for each region </a:t>
            </a:r>
            <a:br>
              <a:rPr lang="en-US" sz="1600" b="1" dirty="0">
                <a:solidFill>
                  <a:srgbClr val="0F62FF"/>
                </a:solidFill>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5200048" y="3880403"/>
                <a:ext cx="724097"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r>
                        <a:rPr lang="pt-BR" sz="1600" b="1" i="1" smtClean="0">
                          <a:latin typeface="Cambria Math" panose="02040503050406030204" pitchFamily="18" charset="0"/>
                        </a:rPr>
                        <m:t>𝒕</m:t>
                      </m:r>
                      <m:r>
                        <a:rPr lang="pt-BR" sz="1600" b="1" i="1" smtClean="0">
                          <a:latin typeface="Cambria Math" panose="02040503050406030204" pitchFamily="18" charset="0"/>
                        </a:rPr>
                        <m:t>)</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5200048" y="3880403"/>
                <a:ext cx="724097" cy="377371"/>
              </a:xfrm>
              <a:prstGeom prst="rect">
                <a:avLst/>
              </a:prstGeom>
              <a:blipFill>
                <a:blip r:embed="rId3"/>
                <a:stretch>
                  <a:fillRect r="-155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B0620F89-52E4-DB5B-DF70-C06378C42823}"/>
                  </a:ext>
                </a:extLst>
              </p:cNvPr>
              <p:cNvSpPr txBox="1">
                <a:spLocks/>
              </p:cNvSpPr>
              <p:nvPr/>
            </p:nvSpPr>
            <p:spPr>
              <a:xfrm>
                <a:off x="6721525" y="3387694"/>
                <a:ext cx="2173847" cy="4094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IBM Plex Sans" panose="020B0503050203000203" pitchFamily="34" charset="0"/>
                  </a:rPr>
                  <a:t>Region </a:t>
                </a:r>
                <a14:m>
                  <m:oMath xmlns:m="http://schemas.openxmlformats.org/officeDocument/2006/math">
                    <m:r>
                      <a:rPr lang="pt-BR" sz="1100" b="1" i="1" smtClean="0">
                        <a:latin typeface="Cambria Math" panose="02040503050406030204" pitchFamily="18" charset="0"/>
                      </a:rPr>
                      <m:t>𝒎</m:t>
                    </m:r>
                    <m:r>
                      <a:rPr lang="pt-BR" sz="1100" b="1" i="1" smtClean="0">
                        <a:latin typeface="Cambria Math" panose="02040503050406030204" pitchFamily="18" charset="0"/>
                      </a:rPr>
                      <m:t>,</m:t>
                    </m:r>
                    <m:r>
                      <a:rPr lang="pt-BR" sz="1100" b="1" i="1" smtClean="0">
                        <a:latin typeface="Cambria Math" panose="02040503050406030204" pitchFamily="18" charset="0"/>
                      </a:rPr>
                      <m:t>𝒏</m:t>
                    </m:r>
                  </m:oMath>
                </a14:m>
                <a:r>
                  <a:rPr lang="en-US" sz="1100" b="1" dirty="0">
                    <a:latin typeface="IBM Plex Sans" panose="020B0503050203000203" pitchFamily="34" charset="0"/>
                  </a:rPr>
                  <a:t> for </a:t>
                </a:r>
                <a14:m>
                  <m:oMath xmlns:m="http://schemas.openxmlformats.org/officeDocument/2006/math">
                    <m:r>
                      <a:rPr lang="pt-BR" sz="1100" b="1" i="1">
                        <a:latin typeface="Cambria Math" panose="02040503050406030204" pitchFamily="18" charset="0"/>
                      </a:rPr>
                      <m:t>𝒎</m:t>
                    </m:r>
                    <m:r>
                      <a:rPr lang="pt-BR" sz="1100" b="1" i="1">
                        <a:latin typeface="Cambria Math" panose="02040503050406030204" pitchFamily="18" charset="0"/>
                      </a:rPr>
                      <m:t>,</m:t>
                    </m:r>
                    <m:r>
                      <a:rPr lang="pt-BR" sz="1100" b="1" i="1">
                        <a:latin typeface="Cambria Math" panose="02040503050406030204" pitchFamily="18" charset="0"/>
                      </a:rPr>
                      <m:t>𝒏</m:t>
                    </m:r>
                  </m:oMath>
                </a14:m>
                <a:r>
                  <a:rPr lang="en-US" sz="1100" b="1" dirty="0">
                    <a:latin typeface="IBM Plex Sans" panose="020B0503050203000203" pitchFamily="34" charset="0"/>
                  </a:rPr>
                  <a:t> between 0 and 99</a:t>
                </a:r>
              </a:p>
            </p:txBody>
          </p:sp>
        </mc:Choice>
        <mc:Fallback xmlns="">
          <p:sp>
            <p:nvSpPr>
              <p:cNvPr id="7" name="Title">
                <a:extLst>
                  <a:ext uri="{FF2B5EF4-FFF2-40B4-BE49-F238E27FC236}">
                    <a16:creationId xmlns:a16="http://schemas.microsoft.com/office/drawing/2014/main" id="{B0620F89-52E4-DB5B-DF70-C06378C42823}"/>
                  </a:ext>
                </a:extLst>
              </p:cNvPr>
              <p:cNvSpPr txBox="1">
                <a:spLocks noRot="1" noChangeAspect="1" noMove="1" noResize="1" noEditPoints="1" noAdjustHandles="1" noChangeArrowheads="1" noChangeShapeType="1" noTextEdit="1"/>
              </p:cNvSpPr>
              <p:nvPr/>
            </p:nvSpPr>
            <p:spPr>
              <a:xfrm>
                <a:off x="6721525" y="3387694"/>
                <a:ext cx="2173847" cy="409481"/>
              </a:xfrm>
              <a:prstGeom prst="rect">
                <a:avLst/>
              </a:prstGeom>
              <a:blipFill>
                <a:blip r:embed="rId4"/>
                <a:stretch>
                  <a:fillRect t="-2941" b="-29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6441E7C4-8797-05B6-91B5-B25D4FC42EBB}"/>
                  </a:ext>
                </a:extLst>
              </p:cNvPr>
              <p:cNvSpPr txBox="1">
                <a:spLocks/>
              </p:cNvSpPr>
              <p:nvPr/>
            </p:nvSpPr>
            <p:spPr>
              <a:xfrm>
                <a:off x="6721525" y="3810579"/>
                <a:ext cx="2757508" cy="5089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100" b="1" dirty="0">
                    <a:latin typeface="IBM Plex Sans" panose="020B0503050203000203" pitchFamily="34" charset="0"/>
                  </a:rPr>
                  <a:t>Time </a:t>
                </a:r>
                <a:r>
                  <a:rPr lang="pt-BR" sz="1100" b="1" dirty="0" err="1">
                    <a:latin typeface="IBM Plex Sans" panose="020B0503050203000203" pitchFamily="34" charset="0"/>
                  </a:rPr>
                  <a:t>period</a:t>
                </a:r>
                <a:r>
                  <a:rPr lang="pt-BR" sz="1100" b="1" dirty="0">
                    <a:latin typeface="IBM Plex Sans" panose="020B0503050203000203" pitchFamily="34" charset="0"/>
                  </a:rPr>
                  <a:t> </a:t>
                </a:r>
                <a14:m>
                  <m:oMath xmlns:m="http://schemas.openxmlformats.org/officeDocument/2006/math">
                    <m:r>
                      <a:rPr lang="pt-BR" sz="1100" b="1" i="1" smtClean="0">
                        <a:latin typeface="Cambria Math" panose="02040503050406030204" pitchFamily="18" charset="0"/>
                      </a:rPr>
                      <m:t>𝒕</m:t>
                    </m:r>
                  </m:oMath>
                </a14:m>
                <a:r>
                  <a:rPr lang="en-US" sz="1100" b="1" dirty="0">
                    <a:latin typeface="IBM Plex Sans" panose="020B0503050203000203" pitchFamily="34" charset="0"/>
                  </a:rPr>
                  <a:t> between </a:t>
                </a:r>
                <a14:m>
                  <m:oMath xmlns:m="http://schemas.openxmlformats.org/officeDocument/2006/math">
                    <m:r>
                      <a:rPr lang="pt-BR" sz="1100" b="1" i="1" smtClean="0">
                        <a:latin typeface="Cambria Math" panose="02040503050406030204" pitchFamily="18" charset="0"/>
                      </a:rPr>
                      <m:t>𝟏𝟑𝟖𝟑𝟐𝟔𝟎𝟒</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𝟓</m:t>
                    </m:r>
                  </m:oMath>
                </a14:m>
                <a:r>
                  <a:rPr lang="en-US" sz="1100" b="1" dirty="0">
                    <a:latin typeface="IBM Plex Sans" panose="020B0503050203000203" pitchFamily="34" charset="0"/>
                  </a:rPr>
                  <a:t> to </a:t>
                </a:r>
                <a14:m>
                  <m:oMath xmlns:m="http://schemas.openxmlformats.org/officeDocument/2006/math">
                    <m:r>
                      <a:rPr lang="pt-BR" sz="1100" b="1" i="1" smtClean="0">
                        <a:latin typeface="Cambria Math" panose="02040503050406030204" pitchFamily="18" charset="0"/>
                      </a:rPr>
                      <m:t>𝟏𝟑𝟖𝟖𝟔𝟏𝟔𝟔</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𝟒𝟓</m:t>
                    </m:r>
                  </m:oMath>
                </a14:m>
                <a:endParaRPr lang="en-US" sz="1100" b="1" dirty="0">
                  <a:latin typeface="IBM Plex Sans" panose="020B0503050203000203" pitchFamily="34" charset="0"/>
                </a:endParaRPr>
              </a:p>
            </p:txBody>
          </p:sp>
        </mc:Choice>
        <mc:Fallback xmlns="">
          <p:sp>
            <p:nvSpPr>
              <p:cNvPr id="9" name="Title">
                <a:extLst>
                  <a:ext uri="{FF2B5EF4-FFF2-40B4-BE49-F238E27FC236}">
                    <a16:creationId xmlns:a16="http://schemas.microsoft.com/office/drawing/2014/main" id="{6441E7C4-8797-05B6-91B5-B25D4FC42EBB}"/>
                  </a:ext>
                </a:extLst>
              </p:cNvPr>
              <p:cNvSpPr txBox="1">
                <a:spLocks noRot="1" noChangeAspect="1" noMove="1" noResize="1" noEditPoints="1" noAdjustHandles="1" noChangeArrowheads="1" noChangeShapeType="1" noTextEdit="1"/>
              </p:cNvSpPr>
              <p:nvPr/>
            </p:nvSpPr>
            <p:spPr>
              <a:xfrm>
                <a:off x="6721525" y="3810579"/>
                <a:ext cx="2757508" cy="508994"/>
              </a:xfrm>
              <a:prstGeom prst="rect">
                <a:avLst/>
              </a:prstGeom>
              <a:blipFill>
                <a:blip r:embed="rId5"/>
                <a:stretch>
                  <a:fillRect t="-2439"/>
                </a:stretch>
              </a:blipFill>
            </p:spPr>
            <p:txBody>
              <a:bodyPr/>
              <a:lstStyle/>
              <a:p>
                <a:r>
                  <a:rPr lang="pt-BR">
                    <a:noFill/>
                  </a:rPr>
                  <a:t> </a:t>
                </a:r>
              </a:p>
            </p:txBody>
          </p:sp>
        </mc:Fallback>
      </mc:AlternateContent>
      <p:cxnSp>
        <p:nvCxnSpPr>
          <p:cNvPr id="11" name="Elbow Connector 10">
            <a:extLst>
              <a:ext uri="{FF2B5EF4-FFF2-40B4-BE49-F238E27FC236}">
                <a16:creationId xmlns:a16="http://schemas.microsoft.com/office/drawing/2014/main" id="{6C2A3ED6-4F31-9871-B89F-1F4B6966AE6F}"/>
              </a:ext>
            </a:extLst>
          </p:cNvPr>
          <p:cNvCxnSpPr>
            <a:cxnSpLocks/>
            <a:stCxn id="3" idx="0"/>
            <a:endCxn id="7" idx="1"/>
          </p:cNvCxnSpPr>
          <p:nvPr/>
        </p:nvCxnSpPr>
        <p:spPr>
          <a:xfrm rot="5400000" flipH="1" flipV="1">
            <a:off x="5997827" y="3156705"/>
            <a:ext cx="287968" cy="1159428"/>
          </a:xfrm>
          <a:prstGeom prst="bentConnector2">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39EA15-3C65-95C3-7564-B5E3DE78366F}"/>
              </a:ext>
            </a:extLst>
          </p:cNvPr>
          <p:cNvCxnSpPr>
            <a:cxnSpLocks/>
            <a:stCxn id="3" idx="3"/>
            <a:endCxn id="9" idx="1"/>
          </p:cNvCxnSpPr>
          <p:nvPr/>
        </p:nvCxnSpPr>
        <p:spPr>
          <a:xfrm flipV="1">
            <a:off x="5924145" y="4065076"/>
            <a:ext cx="797380" cy="4013"/>
          </a:xfrm>
          <a:prstGeom prst="straightConnector1">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700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39</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10026"/>
          </a:xfrm>
        </p:spPr>
        <p:txBody>
          <a:bodyPr anchor="t">
            <a:normAutofit/>
          </a:bodyPr>
          <a:lstStyle/>
          <a:p>
            <a:r>
              <a:rPr lang="en-US" sz="1600" b="1" dirty="0">
                <a:latin typeface="IBM Plex Sans" panose="020B0503050203000203" pitchFamily="34" charset="0"/>
              </a:rPr>
              <a:t>Moore neighborhood</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4445211" y="2294794"/>
                <a:ext cx="3165739"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d>
                        <m:dPr>
                          <m:begChr m:val="|"/>
                          <m:endChr m:val="|"/>
                          <m:ctrlPr>
                            <a:rPr lang="pt-BR" sz="1600" b="1" i="1" smtClean="0">
                              <a:latin typeface="Cambria Math" panose="02040503050406030204" pitchFamily="18" charset="0"/>
                            </a:rPr>
                          </m:ctrlPr>
                        </m:dPr>
                        <m:e>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𝒎</m:t>
                          </m:r>
                          <m:r>
                            <a:rPr lang="pt-BR" sz="1600" b="1" i="1" smtClean="0">
                              <a:latin typeface="Cambria Math" panose="02040503050406030204" pitchFamily="18" charset="0"/>
                            </a:rPr>
                            <m:t>’</m:t>
                          </m:r>
                        </m:e>
                      </m:d>
                      <m:r>
                        <a:rPr lang="pt-BR" sz="1600" b="1" i="1" smtClean="0">
                          <a:latin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4445211" y="2294794"/>
                <a:ext cx="3165739" cy="37737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528100" y="3114215"/>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For a region </a:t>
                </a:r>
                <a14:m>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oMath>
                </a14:m>
                <a:r>
                  <a:rPr lang="en-US" sz="1600" b="1" dirty="0">
                    <a:latin typeface="IBM Plex Sans" panose="020B0503050203000203" pitchFamily="34" charset="0"/>
                  </a:rPr>
                  <a:t> the group of neighbors </a:t>
                </a:r>
                <a14:m>
                  <m:oMath xmlns:m="http://schemas.openxmlformats.org/officeDocument/2006/math">
                    <m:r>
                      <a:rPr lang="pt-BR" sz="1600" b="1" i="0" smtClean="0">
                        <a:latin typeface="Cambria Math" panose="02040503050406030204" pitchFamily="18" charset="0"/>
                      </a:rPr>
                      <m:t>𝐍</m:t>
                    </m:r>
                  </m:oMath>
                </a14:m>
                <a:r>
                  <a:rPr lang="en-US" sz="1600" b="1" dirty="0">
                    <a:latin typeface="IBM Plex Sans" panose="020B0503050203000203" pitchFamily="34" charset="0"/>
                  </a:rPr>
                  <a:t> within a degree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of distance is the group </a:t>
                </a:r>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endParaRPr lang="en-US" sz="1600" b="1" dirty="0">
                  <a:latin typeface="IBM Plex Sans" panose="020B0503050203000203" pitchFamily="34" charset="0"/>
                </a:endParaRP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528100" y="3114215"/>
                <a:ext cx="10683501" cy="510026"/>
              </a:xfrm>
              <a:prstGeom prst="rect">
                <a:avLst/>
              </a:prstGeom>
              <a:blipFill>
                <a:blip r:embed="rId4"/>
                <a:stretch>
                  <a:fillRect l="-356" t="-97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24241"/>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a:latin typeface="Cambria Math" panose="02040503050406030204" pitchFamily="18" charset="0"/>
                            </a:rPr>
                            <m:t>𝒅</m:t>
                          </m:r>
                        </m:sub>
                      </m:sSub>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d>
                            <m:dPr>
                              <m:begChr m:val="|"/>
                              <m:endChr m:val="|"/>
                              <m:ctrlPr>
                                <a:rPr lang="pt-BR" sz="1600" b="1" i="1">
                                  <a:latin typeface="Cambria Math" panose="02040503050406030204" pitchFamily="18" charset="0"/>
                                </a:rPr>
                              </m:ctrlPr>
                            </m:dPr>
                            <m:e>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𝒎</m:t>
                              </m:r>
                              <m:r>
                                <a:rPr lang="pt-BR" sz="1600" b="1" i="1">
                                  <a:latin typeface="Cambria Math" panose="02040503050406030204" pitchFamily="18" charset="0"/>
                                </a:rPr>
                                <m:t>’</m:t>
                              </m:r>
                            </m:e>
                          </m:d>
                          <m:r>
                            <a:rPr lang="pt-BR" sz="1600" b="1" i="1">
                              <a:latin typeface="Cambria Math" panose="02040503050406030204" pitchFamily="18" charset="0"/>
                            </a:rPr>
                            <m:t> </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a:latin typeface="Cambria Math" panose="02040503050406030204" pitchFamily="18" charset="0"/>
                              <a:ea typeface="Cambria Math" panose="02040503050406030204" pitchFamily="18" charset="0"/>
                            </a:rPr>
                            <m:t>, </m:t>
                          </m:r>
                          <m:d>
                            <m:dPr>
                              <m:begChr m:val="|"/>
                              <m:endChr m:val="|"/>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e>
                          </m:d>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𝟎</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𝟗𝟗</m:t>
                              </m:r>
                            </m:e>
                          </m:d>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24241"/>
                <a:ext cx="11135800" cy="377371"/>
              </a:xfrm>
              <a:prstGeom prst="rect">
                <a:avLst/>
              </a:prstGeom>
              <a:blipFill>
                <a:blip r:embed="rId5"/>
                <a:stretch>
                  <a:fillRect b="-3333"/>
                </a:stretch>
              </a:blipFill>
            </p:spPr>
            <p:txBody>
              <a:bodyPr/>
              <a:lstStyle/>
              <a:p>
                <a:r>
                  <a:rPr lang="pt-BR">
                    <a:noFill/>
                  </a:rPr>
                  <a:t> </a:t>
                </a:r>
              </a:p>
            </p:txBody>
          </p:sp>
        </mc:Fallback>
      </mc:AlternateContent>
    </p:spTree>
    <p:extLst>
      <p:ext uri="{BB962C8B-B14F-4D97-AF65-F5344CB8AC3E}">
        <p14:creationId xmlns:p14="http://schemas.microsoft.com/office/powerpoint/2010/main" val="102971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a:t>
            </a:fld>
            <a:endParaRPr lang="pt-BR">
              <a:latin typeface="IBM Plex Sans" panose="020B0503050203000203" pitchFamily="34" charset="0"/>
            </a:endParaRP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739253"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To</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Allocate the maximum amount of users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itle">
            <a:extLst>
              <a:ext uri="{FF2B5EF4-FFF2-40B4-BE49-F238E27FC236}">
                <a16:creationId xmlns:a16="http://schemas.microsoft.com/office/drawing/2014/main" id="{50DDFA4D-4E9F-7C03-2EB6-9F109AB7D976}"/>
              </a:ext>
            </a:extLst>
          </p:cNvPr>
          <p:cNvSpPr txBox="1">
            <a:spLocks/>
          </p:cNvSpPr>
          <p:nvPr/>
        </p:nvSpPr>
        <p:spPr>
          <a:xfrm>
            <a:off x="6984228"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New 5G networks will count 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Core Network (CN) based on Virtual Network Functions (VNF) over a Network Function Virtualization (NFV)</a:t>
            </a:r>
            <a:r>
              <a:rPr lang="en-US" sz="1600" kern="0" baseline="30000" dirty="0">
                <a:solidFill>
                  <a:schemeClr val="tx1"/>
                </a:solidFill>
              </a:rPr>
              <a:t>2</a:t>
            </a:r>
            <a:r>
              <a:rPr lang="en-US" sz="1600" kern="0" dirty="0">
                <a:solidFill>
                  <a:schemeClr val="tx1"/>
                </a:solidFill>
              </a:rPr>
              <a:t> topology </a:t>
            </a:r>
          </a:p>
          <a:p>
            <a:pPr defTabSz="914400"/>
            <a:r>
              <a:rPr lang="en-US" sz="1600" kern="0" dirty="0">
                <a:solidFill>
                  <a:schemeClr val="tx1"/>
                </a:solidFill>
              </a:rPr>
              <a:t>Cloud and edge computing</a:t>
            </a:r>
            <a:r>
              <a:rPr lang="en-US" sz="1600" kern="0" baseline="30000" dirty="0">
                <a:solidFill>
                  <a:schemeClr val="tx1"/>
                </a:solidFill>
              </a:rPr>
              <a:t>3</a:t>
            </a:r>
            <a:endParaRPr lang="en-US" sz="1600" kern="0" dirty="0">
              <a:solidFill>
                <a:schemeClr val="tx1"/>
              </a:solidFill>
            </a:endParaRPr>
          </a:p>
          <a:p>
            <a:pPr defTabSz="914400"/>
            <a:r>
              <a:rPr lang="en-US" sz="1600" kern="0" dirty="0">
                <a:solidFill>
                  <a:srgbClr val="0F62FF"/>
                </a:solidFill>
              </a:rPr>
              <a:t>Use Machine Learning (ML) and other predictive tools</a:t>
            </a:r>
          </a:p>
          <a:p>
            <a:pPr defTabSz="914400"/>
            <a:endParaRPr lang="en-US" sz="1600" kern="0" dirty="0">
              <a:solidFill>
                <a:schemeClr val="tx1"/>
              </a:solidFill>
            </a:endParaRPr>
          </a:p>
        </p:txBody>
      </p:sp>
      <p:sp>
        <p:nvSpPr>
          <p:cNvPr id="16" name="Text Placeholder">
            <a:extLst>
              <a:ext uri="{FF2B5EF4-FFF2-40B4-BE49-F238E27FC236}">
                <a16:creationId xmlns:a16="http://schemas.microsoft.com/office/drawing/2014/main" id="{7C8CD687-744C-E231-6C10-FD4199DA6307}"/>
              </a:ext>
            </a:extLst>
          </p:cNvPr>
          <p:cNvSpPr txBox="1">
            <a:spLocks/>
          </p:cNvSpPr>
          <p:nvPr/>
        </p:nvSpPr>
        <p:spPr>
          <a:xfrm>
            <a:off x="739252" y="1981212"/>
            <a:ext cx="4757421" cy="18452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Optimize network operability</a:t>
            </a:r>
          </a:p>
        </p:txBody>
      </p:sp>
      <p:sp>
        <p:nvSpPr>
          <p:cNvPr id="17" name="Text Placeholder">
            <a:extLst>
              <a:ext uri="{FF2B5EF4-FFF2-40B4-BE49-F238E27FC236}">
                <a16:creationId xmlns:a16="http://schemas.microsoft.com/office/drawing/2014/main" id="{6E25DB23-83D2-02B9-6180-AD3269ED96DA}"/>
              </a:ext>
            </a:extLst>
          </p:cNvPr>
          <p:cNvSpPr txBox="1">
            <a:spLocks/>
          </p:cNvSpPr>
          <p:nvPr/>
        </p:nvSpPr>
        <p:spPr>
          <a:xfrm>
            <a:off x="739251" y="2274431"/>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Reach 5G QoS/</a:t>
            </a:r>
            <a:r>
              <a:rPr lang="en-US" sz="1600" kern="0" dirty="0" err="1">
                <a:solidFill>
                  <a:schemeClr val="tx1"/>
                </a:solidFill>
              </a:rPr>
              <a:t>QoE</a:t>
            </a:r>
            <a:r>
              <a:rPr lang="en-US" sz="1600" kern="0" dirty="0">
                <a:solidFill>
                  <a:schemeClr val="tx1"/>
                </a:solidFill>
              </a:rPr>
              <a:t> metrics</a:t>
            </a:r>
            <a:r>
              <a:rPr lang="en-US" sz="1600" kern="0" baseline="30000" dirty="0">
                <a:solidFill>
                  <a:schemeClr val="tx1"/>
                </a:solidFill>
              </a:rPr>
              <a:t>1</a:t>
            </a:r>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74685" y="2537608"/>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1ms latency</a:t>
            </a:r>
          </a:p>
          <a:p>
            <a:pPr defTabSz="914400"/>
            <a:r>
              <a:rPr lang="en-US" sz="1200" b="1" kern="0" dirty="0">
                <a:solidFill>
                  <a:schemeClr val="tx1"/>
                </a:solidFill>
              </a:rPr>
              <a:t>low energy consumption</a:t>
            </a:r>
          </a:p>
          <a:p>
            <a:pPr defTabSz="914400"/>
            <a:r>
              <a:rPr lang="en-US" sz="1200" b="1" kern="0" dirty="0">
                <a:solidFill>
                  <a:schemeClr val="tx1"/>
                </a:solidFill>
              </a:rPr>
              <a:t>High coverage</a:t>
            </a: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636548"/>
            <a:ext cx="5257800" cy="1615827"/>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AGIWAL, M.; ROY, A.; SAXENA, N. Next generation 5g wireless networks: A comprehensive survey. IEEE Communications Surveys Tutorials, v. 18, n. 3, p. 1617–1655, 2016.</a:t>
            </a:r>
          </a:p>
          <a:p>
            <a:r>
              <a:rPr lang="en-US" sz="1100" dirty="0">
                <a:solidFill>
                  <a:srgbClr val="898989"/>
                </a:solidFill>
                <a:latin typeface="IBM Plex Sans" panose="020B0503050203000203" pitchFamily="34" charset="0"/>
              </a:rPr>
              <a:t>[2] Sun, Y. et al. Application of machine learning in wireless networks: Key techniques and open issues. IEEE Communications Surveys Tutorials, v. 21, n. 4, p. 3072–3108, 2019. </a:t>
            </a:r>
          </a:p>
          <a:p>
            <a:r>
              <a:rPr lang="en-US" sz="1100" dirty="0">
                <a:solidFill>
                  <a:srgbClr val="898989"/>
                </a:solidFill>
                <a:latin typeface="IBM Plex Sans" panose="020B0503050203000203" pitchFamily="34" charset="0"/>
              </a:rPr>
              <a:t>[3] ALAWE, I. et al. Improving traffic forecasting for 5g core network scalability: A machine learning approach. IEEE Network, v. 32, n. 6, p. 42–49, 2018. </a:t>
            </a:r>
          </a:p>
          <a:p>
            <a:endParaRPr lang="pt-BR" sz="1100" dirty="0">
              <a:solidFill>
                <a:srgbClr val="898989"/>
              </a:solidFill>
              <a:latin typeface="IBM Plex Sans" panose="020B0503050203000203" pitchFamily="34" charset="0"/>
            </a:endParaRPr>
          </a:p>
        </p:txBody>
      </p:sp>
      <p:sp>
        <p:nvSpPr>
          <p:cNvPr id="20" name="Title">
            <a:extLst>
              <a:ext uri="{FF2B5EF4-FFF2-40B4-BE49-F238E27FC236}">
                <a16:creationId xmlns:a16="http://schemas.microsoft.com/office/drawing/2014/main" id="{BCF4C3E0-9132-32DD-6C6E-45E764D6C940}"/>
              </a:ext>
            </a:extLst>
          </p:cNvPr>
          <p:cNvSpPr txBox="1">
            <a:spLocks/>
          </p:cNvSpPr>
          <p:nvPr/>
        </p:nvSpPr>
        <p:spPr>
          <a:xfrm>
            <a:off x="7399135" y="3333672"/>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Intelligent caching in network edge</a:t>
            </a:r>
          </a:p>
          <a:p>
            <a:pPr defTabSz="914400"/>
            <a:r>
              <a:rPr lang="en-US" sz="1200" b="1" kern="0" dirty="0">
                <a:solidFill>
                  <a:srgbClr val="0F62FF"/>
                </a:solidFill>
              </a:rPr>
              <a:t>Cloud computing optimization</a:t>
            </a:r>
          </a:p>
        </p:txBody>
      </p:sp>
    </p:spTree>
    <p:extLst>
      <p:ext uri="{BB962C8B-B14F-4D97-AF65-F5344CB8AC3E}">
        <p14:creationId xmlns:p14="http://schemas.microsoft.com/office/powerpoint/2010/main" val="2776336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40</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1296665"/>
              </a:xfrm>
            </p:spPr>
            <p:txBody>
              <a:bodyPr anchor="t">
                <a:normAutofit/>
              </a:bodyPr>
              <a:lstStyle/>
              <a:p>
                <a14:m>
                  <m:oMath xmlns:m="http://schemas.openxmlformats.org/officeDocument/2006/math">
                    <m:r>
                      <a:rPr lang="pt-BR" sz="1600" b="1" i="1" smtClean="0">
                        <a:latin typeface="Cambria Math" panose="02040503050406030204" pitchFamily="18" charset="0"/>
                      </a:rPr>
                      <m:t>𝑻</m:t>
                    </m:r>
                  </m:oMath>
                </a14:m>
                <a:r>
                  <a:rPr lang="en-US" sz="1600" b="1" dirty="0">
                    <a:latin typeface="IBM Plex Sans" panose="020B0503050203000203" pitchFamily="34" charset="0"/>
                  </a:rPr>
                  <a:t>: Set of transport hubs</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Feature selection to choose the most pertinent transport hubs to the given region</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sSub>
                      <m:sSubPr>
                        <m:ctrlPr>
                          <a:rPr lang="en-US" sz="1600" b="1" i="1" smtClean="0">
                            <a:latin typeface="Cambria Math" panose="02040503050406030204" pitchFamily="18" charset="0"/>
                          </a:rPr>
                        </m:ctrlPr>
                      </m:sSubPr>
                      <m:e>
                        <m:r>
                          <a:rPr lang="pt-BR" sz="1600" b="1" i="1" smtClean="0">
                            <a:latin typeface="Cambria Math" panose="02040503050406030204" pitchFamily="18" charset="0"/>
                          </a:rPr>
                          <m:t>𝑻</m:t>
                        </m:r>
                      </m:e>
                      <m:sub>
                        <m:r>
                          <a:rPr lang="pt-BR" sz="1600" b="1" i="1" smtClean="0">
                            <a:latin typeface="Cambria Math" panose="02040503050406030204" pitchFamily="18" charset="0"/>
                          </a:rPr>
                          <m:t>𝒔𝒆𝒍</m:t>
                        </m:r>
                      </m:sub>
                    </m:sSub>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e>
                    </m:d>
                  </m:oMath>
                </a14:m>
                <a:r>
                  <a:rPr lang="en-US" sz="1600" b="1" dirty="0">
                    <a:latin typeface="IBM Plex Sans" panose="020B0503050203000203" pitchFamily="34" charset="0"/>
                  </a:rPr>
                  <a:t>: Group of transport hubs selected to a given region</a:t>
                </a:r>
              </a:p>
            </p:txBody>
          </p:sp>
        </mc:Choice>
        <mc:Fallback xmlns="">
          <p:sp>
            <p:nvSpPr>
              <p:cNvPr id="2" name="Title">
                <a:extLst>
                  <a:ext uri="{FF2B5EF4-FFF2-40B4-BE49-F238E27FC236}">
                    <a16:creationId xmlns:a16="http://schemas.microsoft.com/office/drawing/2014/main" id="{8FE29A8C-DA4A-E4E8-59AE-3E42BD56A75B}"/>
                  </a:ext>
                </a:extLst>
              </p:cNvPr>
              <p:cNvSpPr>
                <a:spLocks noGrp="1" noRot="1" noChangeAspect="1" noMove="1" noResize="1" noEditPoints="1" noAdjustHandles="1" noChangeArrowheads="1" noChangeShapeType="1" noTextEdit="1"/>
              </p:cNvSpPr>
              <p:nvPr>
                <p:ph type="title"/>
              </p:nvPr>
            </p:nvSpPr>
            <p:spPr>
              <a:xfrm>
                <a:off x="531345" y="1784767"/>
                <a:ext cx="10683501" cy="1296665"/>
              </a:xfrm>
              <a:blipFill>
                <a:blip r:embed="rId3"/>
                <a:stretch>
                  <a:fillRect t="-2913"/>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Mathematical formalization</a:t>
            </a:r>
          </a:p>
        </p:txBody>
      </p:sp>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276096"/>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pt-BR" sz="1600" b="1" i="1">
                              <a:latin typeface="Cambria Math" panose="02040503050406030204" pitchFamily="18" charset="0"/>
                            </a:rPr>
                            <m:t>𝑻</m:t>
                          </m:r>
                        </m:e>
                        <m:sub>
                          <m:r>
                            <a:rPr lang="pt-BR" sz="1600" b="1" i="1">
                              <a:latin typeface="Cambria Math" panose="02040503050406030204" pitchFamily="18" charset="0"/>
                            </a:rPr>
                            <m:t>𝒔𝒆𝒍</m:t>
                          </m:r>
                        </m:sub>
                      </m:sSub>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r>
                                <a:rPr lang="pt-BR" sz="1600" b="1" i="1" smtClean="0">
                                  <a:latin typeface="Cambria Math" panose="02040503050406030204" pitchFamily="18" charset="0"/>
                                </a:rPr>
                                <m:t>’</m:t>
                              </m:r>
                            </m:sup>
                          </m:sSup>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𝒔𝒆𝒍</m:t>
                              </m:r>
                            </m:sub>
                          </m:sSub>
                          <m:d>
                            <m:dPr>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d>
                                <m:dPr>
                                  <m:ctrlPr>
                                    <a:rPr lang="pt-BR" sz="1600" b="1" i="1" smtClean="0">
                                      <a:latin typeface="Cambria Math" panose="02040503050406030204" pitchFamily="18" charset="0"/>
                                    </a:rPr>
                                  </m:ctrlPr>
                                </m:dPr>
                                <m:e>
                                  <m:r>
                                    <a:rPr lang="pt-BR" sz="1600" b="1" i="1" smtClean="0">
                                      <a:latin typeface="Cambria Math" panose="02040503050406030204" pitchFamily="18" charset="0"/>
                                    </a:rPr>
                                    <m:t>𝒕</m:t>
                                  </m:r>
                                </m:e>
                              </m:d>
                              <m:r>
                                <a:rPr lang="pt-BR" sz="1600" b="1" i="1" smtClean="0">
                                  <a:latin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smtClean="0">
                                      <a:latin typeface="Cambria Math" panose="02040503050406030204" pitchFamily="18" charset="0"/>
                                    </a:rPr>
                                    <m:t>’</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smtClean="0">
                                      <a:latin typeface="Cambria Math" panose="02040503050406030204" pitchFamily="18" charset="0"/>
                                    </a:rPr>
                                    <m:t>’</m:t>
                                  </m:r>
                                </m:sup>
                              </m:sSup>
                              <m:r>
                                <a:rPr lang="pt-BR" sz="1600" b="1" i="1">
                                  <a:latin typeface="Cambria Math" panose="02040503050406030204" pitchFamily="18" charset="0"/>
                                </a:rPr>
                                <m:t>(</m:t>
                              </m:r>
                              <m:r>
                                <a:rPr lang="pt-BR" sz="1600" b="1" i="1">
                                  <a:latin typeface="Cambria Math" panose="02040503050406030204" pitchFamily="18" charset="0"/>
                                </a:rPr>
                                <m:t>𝒕</m:t>
                              </m:r>
                              <m:r>
                                <a:rPr lang="pt-BR" sz="1600" b="1" i="1">
                                  <a:latin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a:latin typeface="Cambria Math" panose="02040503050406030204" pitchFamily="18" charset="0"/>
                                </a:rPr>
                                <m:t>’</m:t>
                              </m:r>
                            </m:sup>
                          </m:sSup>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𝑻</m:t>
                          </m:r>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276096"/>
                <a:ext cx="11135800" cy="377371"/>
              </a:xfrm>
              <a:prstGeom prst="rect">
                <a:avLst/>
              </a:prstGeom>
              <a:blipFill>
                <a:blip r:embed="rId4"/>
                <a:stretch>
                  <a:fillRect b="-3226"/>
                </a:stretch>
              </a:blipFill>
            </p:spPr>
            <p:txBody>
              <a:bodyPr/>
              <a:lstStyle/>
              <a:p>
                <a:r>
                  <a:rPr lang="pt-BR">
                    <a:noFill/>
                  </a:rPr>
                  <a:t> </a:t>
                </a:r>
              </a:p>
            </p:txBody>
          </p:sp>
        </mc:Fallback>
      </mc:AlternateContent>
    </p:spTree>
    <p:extLst>
      <p:ext uri="{BB962C8B-B14F-4D97-AF65-F5344CB8AC3E}">
        <p14:creationId xmlns:p14="http://schemas.microsoft.com/office/powerpoint/2010/main" val="872843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solidFill>
                  <a:srgbClr val="0F62FF"/>
                </a:solidFill>
                <a:latin typeface="IBM Plex Sans" panose="020B0503050203000203" pitchFamily="34" charset="0"/>
              </a:rPr>
              <a:t>Framework </a:t>
            </a:r>
            <a:r>
              <a:rPr lang="pt-BR" dirty="0" err="1">
                <a:solidFill>
                  <a:srgbClr val="0F62FF"/>
                </a:solidFill>
                <a:latin typeface="IBM Plex Sans" panose="020B0503050203000203" pitchFamily="34" charset="0"/>
              </a:rPr>
              <a:t>structure</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fundamentation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Mathematical</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formalization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MTP-</a:t>
            </a:r>
            <a:r>
              <a:rPr lang="pt-BR" dirty="0" err="1">
                <a:solidFill>
                  <a:srgbClr val="0F62FF"/>
                </a:solidFill>
                <a:latin typeface="IBM Plex Sans" panose="020B0503050203000203" pitchFamily="34" charset="0"/>
              </a:rPr>
              <a:t>NT’s</a:t>
            </a:r>
            <a:r>
              <a:rPr lang="pt-BR" dirty="0">
                <a:solidFill>
                  <a:srgbClr val="0F62FF"/>
                </a:solidFill>
                <a:latin typeface="IBM Plex Sans" panose="020B0503050203000203" pitchFamily="34" charset="0"/>
              </a:rPr>
              <a:t> framework </a:t>
            </a:r>
            <a:r>
              <a:rPr lang="pt-BR" dirty="0" err="1">
                <a:solidFill>
                  <a:srgbClr val="0F62FF"/>
                </a:solidFill>
                <a:latin typeface="IBM Plex Sans" panose="020B0503050203000203" pitchFamily="34" charset="0"/>
              </a:rPr>
              <a:t>architecture</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41</a:t>
            </a:fld>
            <a:endParaRPr lang="pt-BR"/>
          </a:p>
        </p:txBody>
      </p:sp>
    </p:spTree>
    <p:extLst>
      <p:ext uri="{BB962C8B-B14F-4D97-AF65-F5344CB8AC3E}">
        <p14:creationId xmlns:p14="http://schemas.microsoft.com/office/powerpoint/2010/main" val="2134216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790801" y="4406630"/>
            <a:ext cx="2782113" cy="55447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305455"/>
            <a:ext cx="1284051" cy="255837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27455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810257" y="1892468"/>
            <a:ext cx="1814280" cy="60992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263575"/>
            <a:ext cx="1284051" cy="21430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16989CF7-2003-BDDB-48F8-3F9CE3FA3BA7}"/>
              </a:ext>
            </a:extLst>
          </p:cNvPr>
          <p:cNvSpPr/>
          <p:nvPr/>
        </p:nvSpPr>
        <p:spPr>
          <a:xfrm>
            <a:off x="4810257" y="2502392"/>
            <a:ext cx="2762658" cy="1160413"/>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8B71F794-6809-9CBF-4CFB-2F016BF6575B}"/>
              </a:ext>
            </a:extLst>
          </p:cNvPr>
          <p:cNvSpPr/>
          <p:nvPr/>
        </p:nvSpPr>
        <p:spPr>
          <a:xfrm>
            <a:off x="6702358" y="1892468"/>
            <a:ext cx="2159540" cy="37110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49916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a:extLst>
              <a:ext uri="{FF2B5EF4-FFF2-40B4-BE49-F238E27FC236}">
                <a16:creationId xmlns:a16="http://schemas.microsoft.com/office/drawing/2014/main" id="{7FC57405-3CC9-3119-054C-0161379B175E}"/>
              </a:ext>
            </a:extLst>
          </p:cNvPr>
          <p:cNvSpPr txBox="1">
            <a:spLocks/>
          </p:cNvSpPr>
          <p:nvPr/>
        </p:nvSpPr>
        <p:spPr>
          <a:xfrm>
            <a:off x="531344" y="6081368"/>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1406885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1</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Decode the input and begin the compression</a:t>
            </a:r>
            <a:br>
              <a:rPr lang="pt-BR" sz="1600" b="1" dirty="0">
                <a:latin typeface="IBM Plex Sans" panose="020B0503050203000203" pitchFamily="34" charset="0"/>
              </a:rPr>
            </a:br>
            <a:r>
              <a:rPr lang="pt-BR" sz="1600" dirty="0">
                <a:latin typeface="IBM Plex Sans" panose="020B0503050203000203" pitchFamily="34" charset="0"/>
              </a:rPr>
              <a:t>𝐼𝑛𝑝𝑢𝑡_𝑜𝑡ℎ𝑒𝑟; 𝐸𝑛𝑐𝑜𝑑𝑖𝑛𝑔_𝑜𝑡ℎ𝑒𝑟_1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𝐿𝑆𝑇𝑀_𝑜𝑡ℎ𝑒𝑟_1; 𝐷𝑟𝑜𝑝𝑜𝑢𝑡_𝑜𝑡ℎ𝑒𝑟_1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𝐿𝑆𝑇𝑀_𝑜𝑡ℎ𝑒𝑟_2; 𝐷𝑒𝑐𝑜𝑑𝑒𝑟_𝑜𝑡ℎ𝑒𝑟_1; 𝐷𝑟𝑜𝑝𝑜𝑢𝑡_𝑜𝑡ℎ𝑒𝑟_2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𝐷𝑒𝑛𝑠𝑒_𝑜𝑡ℎ𝑒𝑟_2; 𝐷𝑟𝑜𝑝𝑜𝑢𝑡_𝑜𝑡ℎ𝑒𝑟_3</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𝐷𝑒𝑛𝑠𝑒_𝑜𝑡ℎ𝑒𝑟_3</a:t>
            </a: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9448801" y="1062939"/>
            <a:ext cx="2743200" cy="4696729"/>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76232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2</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pt-BR" sz="1600" b="1" dirty="0">
                <a:latin typeface="IBM Plex Sans" panose="020B0503050203000203" pitchFamily="34" charset="0"/>
              </a:rPr>
              <a:t>Input </a:t>
            </a:r>
            <a:r>
              <a:rPr lang="pt-BR" sz="1600" b="1" dirty="0" err="1">
                <a:latin typeface="IBM Plex Sans" panose="020B0503050203000203" pitchFamily="34" charset="0"/>
              </a:rPr>
              <a:t>layer</a:t>
            </a:r>
            <a:br>
              <a:rPr lang="pt-BR" sz="1600" b="1" dirty="0">
                <a:latin typeface="IBM Plex Sans" panose="020B0503050203000203" pitchFamily="34" charset="0"/>
              </a:rPr>
            </a:br>
            <a:r>
              <a:rPr lang="pt-BR" sz="1600" dirty="0">
                <a:latin typeface="IBM Plex Sans" panose="020B0503050203000203" pitchFamily="34" charset="0"/>
              </a:rPr>
              <a:t>𝐼𝑛𝑝𝑢𝑡_y</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𝐿𝑆𝑇𝑀1; 𝐷𝑟𝑜𝑝𝑜𝑢𝑡1</a:t>
            </a:r>
            <a:br>
              <a:rPr lang="pt-BR" sz="1600" dirty="0">
                <a:latin typeface="IBM Plex Sans" panose="020B0503050203000203" pitchFamily="34" charset="0"/>
              </a:rPr>
            </a:br>
            <a:r>
              <a:rPr lang="pt-BR" sz="1600" dirty="0">
                <a:latin typeface="IBM Plex Sans" panose="020B0503050203000203" pitchFamily="34" charset="0"/>
              </a:rPr>
              <a:t>𝐿𝑆𝑇𝑀2;𝐷𝑟𝑜𝑝𝑜𝑢𝑡2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𝐷𝑒𝑛𝑠𝑒1</a:t>
            </a:r>
            <a:br>
              <a:rPr lang="pt-BR" sz="1600" dirty="0">
                <a:latin typeface="IBM Plex Sans" panose="020B0503050203000203" pitchFamily="34" charset="0"/>
              </a:rPr>
            </a:br>
            <a:r>
              <a:rPr lang="pt-BR" sz="1600" dirty="0">
                <a:latin typeface="IBM Plex Sans" panose="020B0503050203000203" pitchFamily="34" charset="0"/>
              </a:rPr>
              <a:t>𝐷𝑟𝑜𝑝𝑜𝑢𝑡3; 𝐷𝑒𝑛𝑠𝑒2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𝐷𝑒𝑛𝑠𝑒2</a:t>
            </a:r>
            <a:br>
              <a:rPr lang="pt-BR" sz="1600" b="1" dirty="0">
                <a:latin typeface="IBM Plex Sans" panose="020B0503050203000203" pitchFamily="34" charset="0"/>
              </a:rPr>
            </a:b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73900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62309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Concatenate and output step</a:t>
            </a: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69216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9417268" y="1166648"/>
            <a:ext cx="2779430" cy="463026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411631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2" name="Title">
            <a:extLst>
              <a:ext uri="{FF2B5EF4-FFF2-40B4-BE49-F238E27FC236}">
                <a16:creationId xmlns:a16="http://schemas.microsoft.com/office/drawing/2014/main" id="{5504C781-669C-90A3-BCFA-29148FBEE07E}"/>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3299602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Experimental </a:t>
            </a: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Setup</a:t>
            </a:r>
          </a:p>
          <a:p>
            <a:pPr marL="971550" lvl="1" indent="-514350">
              <a:buFont typeface="+mj-lt"/>
              <a:buAutoNum type="arabicPeriod"/>
            </a:pP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Execution</a:t>
            </a:r>
            <a:r>
              <a:rPr lang="pt-BR" dirty="0">
                <a:solidFill>
                  <a:srgbClr val="0F62FF"/>
                </a:solidFill>
                <a:latin typeface="IBM Plex Sans" panose="020B0503050203000203" pitchFamily="34" charset="0"/>
              </a:rPr>
              <a:t> time </a:t>
            </a:r>
            <a:r>
              <a:rPr lang="pt-BR" dirty="0" err="1">
                <a:solidFill>
                  <a:srgbClr val="0F62FF"/>
                </a:solidFill>
                <a:latin typeface="IBM Plex Sans" panose="020B0503050203000203" pitchFamily="34" charset="0"/>
              </a:rPr>
              <a:t>evaluation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Performance </a:t>
            </a:r>
            <a:r>
              <a:rPr lang="pt-BR" dirty="0" err="1">
                <a:solidFill>
                  <a:srgbClr val="0F62FF"/>
                </a:solidFill>
                <a:latin typeface="IBM Plex Sans" panose="020B0503050203000203" pitchFamily="34" charset="0"/>
              </a:rPr>
              <a:t>Analysis</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49</a:t>
            </a:fld>
            <a:endParaRPr lang="pt-BR"/>
          </a:p>
        </p:txBody>
      </p:sp>
    </p:spTree>
    <p:extLst>
      <p:ext uri="{BB962C8B-B14F-4D97-AF65-F5344CB8AC3E}">
        <p14:creationId xmlns:p14="http://schemas.microsoft.com/office/powerpoint/2010/main" val="1858706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AI models advantages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err="1">
                <a:solidFill>
                  <a:schemeClr val="tx1"/>
                </a:solidFill>
              </a:rPr>
              <a:t>Limitants</a:t>
            </a:r>
            <a:endParaRPr lang="en-US" sz="1600" kern="0" dirty="0">
              <a:solidFill>
                <a:schemeClr val="tx1"/>
              </a:solidFill>
            </a:endParaRPr>
          </a:p>
          <a:p>
            <a:pPr marL="342900" indent="-342900" defTabSz="914400">
              <a:buFont typeface="+mj-lt"/>
              <a:buAutoNum type="arabicPeriod"/>
            </a:pPr>
            <a:r>
              <a:rPr lang="en-US" sz="1600" kern="0" dirty="0">
                <a:solidFill>
                  <a:schemeClr val="tx1"/>
                </a:solidFill>
              </a:rPr>
              <a:t>Enough data?</a:t>
            </a:r>
          </a:p>
          <a:p>
            <a:pPr marL="342900" indent="-342900" defTabSz="914400">
              <a:buFont typeface="+mj-lt"/>
              <a:buAutoNum type="arabicPeriod"/>
            </a:pPr>
            <a:r>
              <a:rPr lang="en-US" sz="1600" kern="0" dirty="0">
                <a:solidFill>
                  <a:schemeClr val="tx1"/>
                </a:solidFill>
              </a:rPr>
              <a:t>Pertinent information?</a:t>
            </a:r>
          </a:p>
          <a:p>
            <a:pPr marL="342900" indent="-342900" defTabSz="914400">
              <a:buFont typeface="+mj-lt"/>
              <a:buAutoNum type="arabicPeriod"/>
            </a:pPr>
            <a:r>
              <a:rPr lang="en-US" sz="1600" kern="0" dirty="0">
                <a:solidFill>
                  <a:schemeClr val="tx1"/>
                </a:solidFill>
              </a:rPr>
              <a:t>Response time</a:t>
            </a:r>
          </a:p>
          <a:p>
            <a:pPr marL="342900" indent="-342900" defTabSz="914400">
              <a:buFont typeface="+mj-lt"/>
              <a:buAutoNum type="arabicPeriod"/>
            </a:pPr>
            <a:r>
              <a:rPr lang="en-US" sz="1600" kern="0" dirty="0">
                <a:solidFill>
                  <a:schemeClr val="tx1"/>
                </a:solidFill>
              </a:rPr>
              <a:t>Return Over </a:t>
            </a:r>
            <a:r>
              <a:rPr lang="en-US" sz="1600" kern="0" dirty="0" err="1">
                <a:solidFill>
                  <a:schemeClr val="tx1"/>
                </a:solidFill>
              </a:rPr>
              <a:t>Investiment</a:t>
            </a:r>
            <a:r>
              <a:rPr lang="en-US" sz="1600" kern="0" dirty="0">
                <a:solidFill>
                  <a:schemeClr val="tx1"/>
                </a:solidFill>
              </a:rPr>
              <a:t> – ROI</a:t>
            </a:r>
          </a:p>
          <a:p>
            <a:pPr defTabSz="914400"/>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02764" y="2050216"/>
            <a:ext cx="4421989" cy="183341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lnSpc>
                <a:spcPct val="100000"/>
              </a:lnSpc>
            </a:pPr>
            <a:r>
              <a:rPr lang="en-US" b="1" kern="0" dirty="0">
                <a:solidFill>
                  <a:schemeClr val="tx1"/>
                </a:solidFill>
              </a:rPr>
              <a:t>Rely on historical data</a:t>
            </a:r>
            <a:r>
              <a:rPr lang="en-US" b="1" kern="0" baseline="30000" dirty="0">
                <a:solidFill>
                  <a:schemeClr val="tx1"/>
                </a:solidFill>
              </a:rPr>
              <a:t>123</a:t>
            </a:r>
          </a:p>
          <a:p>
            <a:pPr defTabSz="914400">
              <a:lnSpc>
                <a:spcPct val="100000"/>
              </a:lnSpc>
            </a:pPr>
            <a:endParaRPr lang="en-US" b="1" kern="0" baseline="30000" dirty="0">
              <a:solidFill>
                <a:schemeClr val="tx1"/>
              </a:solidFill>
            </a:endParaRPr>
          </a:p>
          <a:p>
            <a:pPr defTabSz="914400">
              <a:lnSpc>
                <a:spcPct val="100000"/>
              </a:lnSpc>
            </a:pPr>
            <a:r>
              <a:rPr lang="en-US" b="1" kern="0" dirty="0">
                <a:solidFill>
                  <a:schemeClr val="tx1"/>
                </a:solidFill>
              </a:rPr>
              <a:t>Can be less complex than conventional approaches</a:t>
            </a:r>
            <a:r>
              <a:rPr lang="en-US" b="1" kern="0" baseline="30000" dirty="0">
                <a:solidFill>
                  <a:schemeClr val="tx1"/>
                </a:solidFill>
              </a:rPr>
              <a:t>4</a:t>
            </a:r>
          </a:p>
          <a:p>
            <a:pPr defTabSz="914400">
              <a:lnSpc>
                <a:spcPct val="100000"/>
              </a:lnSpc>
            </a:pPr>
            <a:endParaRPr lang="en-US" b="1" kern="0" dirty="0">
              <a:solidFill>
                <a:schemeClr val="tx1"/>
              </a:solidFill>
            </a:endParaRPr>
          </a:p>
          <a:p>
            <a:pPr defTabSz="914400">
              <a:lnSpc>
                <a:spcPct val="100000"/>
              </a:lnSpc>
            </a:pPr>
            <a:r>
              <a:rPr lang="en-US" b="1" kern="0" dirty="0">
                <a:solidFill>
                  <a:schemeClr val="tx1"/>
                </a:solidFill>
              </a:rPr>
              <a:t>Robust patterns and best overall performance</a:t>
            </a:r>
            <a:r>
              <a:rPr lang="en-US" b="1" kern="0" baseline="30000" dirty="0">
                <a:solidFill>
                  <a:schemeClr val="tx1"/>
                </a:solidFill>
              </a:rPr>
              <a:t>5</a:t>
            </a:r>
            <a:endParaRPr lang="en-US" b="1" kern="0" dirty="0">
              <a:solidFill>
                <a:schemeClr val="tx1"/>
              </a:solidFill>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034337" y="3760887"/>
            <a:ext cx="6319463" cy="2462213"/>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Wang, X. et al. </a:t>
            </a:r>
            <a:r>
              <a:rPr lang="en-US" sz="1100" b="0" i="0" dirty="0" err="1">
                <a:solidFill>
                  <a:srgbClr val="898989"/>
                </a:solidFill>
                <a:effectLst/>
                <a:latin typeface="IBM Plex Sans" panose="020B0503050203000203" pitchFamily="34" charset="0"/>
              </a:rPr>
              <a:t>Spatio</a:t>
            </a:r>
            <a:r>
              <a:rPr lang="en-US" sz="11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2017. p. 1–10 </a:t>
            </a:r>
          </a:p>
          <a:p>
            <a:r>
              <a:rPr lang="en-US" sz="1100" dirty="0">
                <a:solidFill>
                  <a:srgbClr val="898989"/>
                </a:solidFill>
                <a:latin typeface="IBM Plex Sans" panose="020B0503050203000203" pitchFamily="34" charset="0"/>
              </a:rPr>
              <a:t>[2] Wang, J. et al. Spatiotemporal modeling and prediction in cellular networks: A big data enabled deep learning approach. In: IEEE INFOCOM 2017 - IEEE Conference on Computer Communications.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1–9. </a:t>
            </a:r>
          </a:p>
          <a:p>
            <a:r>
              <a:rPr lang="en-US" sz="1100" dirty="0">
                <a:solidFill>
                  <a:srgbClr val="898989"/>
                </a:solidFill>
                <a:latin typeface="IBM Plex Sans" panose="020B0503050203000203" pitchFamily="34" charset="0"/>
              </a:rPr>
              <a:t>[3] CHEN, X. et al. Analyzing and modeling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dependence of cellular traffic at city scale. In: 2015 IEEE International Conference on Communications (ICC).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2015. p. 3585–3591. </a:t>
            </a:r>
          </a:p>
          <a:p>
            <a:r>
              <a:rPr lang="en-US" sz="1100" dirty="0">
                <a:solidFill>
                  <a:srgbClr val="898989"/>
                </a:solidFill>
                <a:latin typeface="IBM Plex Sans" panose="020B0503050203000203" pitchFamily="34" charset="0"/>
              </a:rPr>
              <a:t>[4] SUN, H. et al. Learning to optimize: Training deep neural networks for wireless resource management. In: 2017 IEEE 18th International Workshop on Signal Processing Advances in Wireless Communications (SPAWC).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1–6. </a:t>
            </a:r>
          </a:p>
          <a:p>
            <a:r>
              <a:rPr lang="en-US" sz="1100" dirty="0">
                <a:solidFill>
                  <a:srgbClr val="898989"/>
                </a:solidFill>
                <a:latin typeface="IBM Plex Sans" panose="020B0503050203000203" pitchFamily="34" charset="0"/>
              </a:rPr>
              <a:t>[5] Sun, Y. et al. Application of machine learning in wireless networks: Key techniques and open issues. IEEE Communications Surveys Tutorials, v. 21, n. 4, p. 3072–3108, 2019. </a:t>
            </a:r>
          </a:p>
          <a:p>
            <a:endParaRPr lang="pt-BR" sz="1100" dirty="0">
              <a:solidFill>
                <a:srgbClr val="898989"/>
              </a:solidFill>
              <a:latin typeface="IBM Plex Sans" panose="020B0503050203000203" pitchFamily="34" charset="0"/>
            </a:endParaRPr>
          </a:p>
        </p:txBody>
      </p:sp>
    </p:spTree>
    <p:extLst>
      <p:ext uri="{BB962C8B-B14F-4D97-AF65-F5344CB8AC3E}">
        <p14:creationId xmlns:p14="http://schemas.microsoft.com/office/powerpoint/2010/main" val="1259801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Tree>
    <p:extLst>
      <p:ext uri="{BB962C8B-B14F-4D97-AF65-F5344CB8AC3E}">
        <p14:creationId xmlns:p14="http://schemas.microsoft.com/office/powerpoint/2010/main" val="2044315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1543139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3130900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7041450"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59D1D717-0B69-C85F-5B3C-E9D1B7F9ACEF}"/>
              </a:ext>
            </a:extLst>
          </p:cNvPr>
          <p:cNvPicPr>
            <a:picLocks noChangeAspect="1"/>
          </p:cNvPicPr>
          <p:nvPr/>
        </p:nvPicPr>
        <p:blipFill>
          <a:blip r:embed="rId3"/>
          <a:stretch>
            <a:fillRect/>
          </a:stretch>
        </p:blipFill>
        <p:spPr>
          <a:xfrm>
            <a:off x="373897" y="1150592"/>
            <a:ext cx="6872206" cy="5456583"/>
          </a:xfrm>
          <a:prstGeom prst="rect">
            <a:avLst/>
          </a:prstGeom>
        </p:spPr>
      </p:pic>
      <p:sp>
        <p:nvSpPr>
          <p:cNvPr id="15" name="Title">
            <a:extLst>
              <a:ext uri="{FF2B5EF4-FFF2-40B4-BE49-F238E27FC236}">
                <a16:creationId xmlns:a16="http://schemas.microsoft.com/office/drawing/2014/main" id="{E6D88ACB-AF45-8DB2-9A48-734505DF52BB}"/>
              </a:ext>
            </a:extLst>
          </p:cNvPr>
          <p:cNvSpPr txBox="1">
            <a:spLocks/>
          </p:cNvSpPr>
          <p:nvPr/>
        </p:nvSpPr>
        <p:spPr>
          <a:xfrm>
            <a:off x="1372663" y="5929891"/>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21721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5085602"/>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5482248"/>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131020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55</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Evaluation metric</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94F677AD-D0EC-E62C-38D3-E636C965D5E7}"/>
              </a:ext>
            </a:extLst>
          </p:cNvPr>
          <p:cNvPicPr>
            <a:picLocks noChangeAspect="1"/>
          </p:cNvPicPr>
          <p:nvPr/>
        </p:nvPicPr>
        <p:blipFill>
          <a:blip r:embed="rId3"/>
          <a:stretch>
            <a:fillRect/>
          </a:stretch>
        </p:blipFill>
        <p:spPr>
          <a:xfrm>
            <a:off x="2849598" y="3040344"/>
            <a:ext cx="6492803" cy="746825"/>
          </a:xfrm>
          <a:prstGeom prst="rect">
            <a:avLst/>
          </a:prstGeom>
        </p:spPr>
      </p:pic>
    </p:spTree>
    <p:extLst>
      <p:ext uri="{BB962C8B-B14F-4D97-AF65-F5344CB8AC3E}">
        <p14:creationId xmlns:p14="http://schemas.microsoft.com/office/powerpoint/2010/main" val="1094639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sp>
        <p:nvSpPr>
          <p:cNvPr id="12" name="Title">
            <a:extLst>
              <a:ext uri="{FF2B5EF4-FFF2-40B4-BE49-F238E27FC236}">
                <a16:creationId xmlns:a16="http://schemas.microsoft.com/office/drawing/2014/main" id="{717718D4-7797-4798-224F-B23A4386FD24}"/>
              </a:ext>
            </a:extLst>
          </p:cNvPr>
          <p:cNvSpPr>
            <a:spLocks noGrp="1"/>
          </p:cNvSpPr>
          <p:nvPr>
            <p:ph type="title"/>
          </p:nvPr>
        </p:nvSpPr>
        <p:spPr>
          <a:xfrm>
            <a:off x="7100045" y="1401415"/>
            <a:ext cx="4639889" cy="3763123"/>
          </a:xfrm>
        </p:spPr>
        <p:txBody>
          <a:bodyPr anchor="t">
            <a:normAutofit/>
          </a:bodyPr>
          <a:lstStyle/>
          <a:p>
            <a:r>
              <a:rPr lang="en-US" sz="1600" b="1" dirty="0">
                <a:latin typeface="IBM Plex Sans" panose="020B0503050203000203" pitchFamily="34" charset="0"/>
              </a:rPr>
              <a:t>Descendent error</a:t>
            </a:r>
          </a:p>
        </p:txBody>
      </p:sp>
      <p:sp>
        <p:nvSpPr>
          <p:cNvPr id="18" name="Title">
            <a:extLst>
              <a:ext uri="{FF2B5EF4-FFF2-40B4-BE49-F238E27FC236}">
                <a16:creationId xmlns:a16="http://schemas.microsoft.com/office/drawing/2014/main" id="{4AB612A2-6C76-8A60-990F-3A7FB4868CF4}"/>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3075441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Better overall performance, specially in:</a:t>
            </a:r>
          </a:p>
        </p:txBody>
      </p:sp>
      <p:pic>
        <p:nvPicPr>
          <p:cNvPr id="16" name="Imagem 15" descr="Gráfico, Gráfico de caixa estreita&#10;&#10;Descrição gerada automaticamente">
            <a:extLst>
              <a:ext uri="{FF2B5EF4-FFF2-40B4-BE49-F238E27FC236}">
                <a16:creationId xmlns:a16="http://schemas.microsoft.com/office/drawing/2014/main" id="{B79A98CC-AC9D-1A44-8695-830E4878D29E}"/>
              </a:ext>
            </a:extLst>
          </p:cNvPr>
          <p:cNvPicPr>
            <a:picLocks noChangeAspect="1"/>
          </p:cNvPicPr>
          <p:nvPr/>
        </p:nvPicPr>
        <p:blipFill>
          <a:blip r:embed="rId3"/>
          <a:stretch>
            <a:fillRect/>
          </a:stretch>
        </p:blipFill>
        <p:spPr>
          <a:xfrm>
            <a:off x="452064" y="1401415"/>
            <a:ext cx="6381923" cy="3763123"/>
          </a:xfrm>
          <a:prstGeom prst="rect">
            <a:avLst/>
          </a:prstGeom>
        </p:spPr>
      </p:pic>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Outliers</a:t>
            </a:r>
          </a:p>
          <a:p>
            <a:pPr marL="285750" indent="-285750">
              <a:buFont typeface="Arial" panose="020B0604020202020204" pitchFamily="34" charset="0"/>
              <a:buChar char="•"/>
            </a:pPr>
            <a:r>
              <a:rPr lang="en-US" sz="1600" b="1" dirty="0">
                <a:latin typeface="IBM Plex Sans" panose="020B0503050203000203" pitchFamily="34" charset="0"/>
              </a:rPr>
              <a:t>Lower Moore distance models</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8" name="Title">
            <a:extLst>
              <a:ext uri="{FF2B5EF4-FFF2-40B4-BE49-F238E27FC236}">
                <a16:creationId xmlns:a16="http://schemas.microsoft.com/office/drawing/2014/main" id="{2714C50E-3279-AD7E-DE3E-C75500D46CF9}"/>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834330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pic>
        <p:nvPicPr>
          <p:cNvPr id="17" name="Imagem 16" descr="Gráfico, Gráfico de caixa estreita&#10;&#10;Descrição gerada automaticamente">
            <a:extLst>
              <a:ext uri="{FF2B5EF4-FFF2-40B4-BE49-F238E27FC236}">
                <a16:creationId xmlns:a16="http://schemas.microsoft.com/office/drawing/2014/main" id="{A2DAC12E-0C67-14EC-58F9-FB4ECC77FDEE}"/>
              </a:ext>
            </a:extLst>
          </p:cNvPr>
          <p:cNvPicPr>
            <a:picLocks noChangeAspect="1"/>
          </p:cNvPicPr>
          <p:nvPr/>
        </p:nvPicPr>
        <p:blipFill rotWithShape="1">
          <a:blip r:embed="rId4">
            <a:duotone>
              <a:schemeClr val="accent2">
                <a:shade val="45000"/>
                <a:satMod val="135000"/>
              </a:schemeClr>
              <a:prstClr val="white"/>
            </a:duotone>
            <a:alphaModFix amt="58000"/>
            <a:extLst>
              <a:ext uri="{BEBA8EAE-BF5A-486C-A8C5-ECC9F3942E4B}">
                <a14:imgProps xmlns:a14="http://schemas.microsoft.com/office/drawing/2010/main">
                  <a14:imgLayer r:embed="rId5">
                    <a14:imgEffect>
                      <a14:sharpenSoften amount="100000"/>
                    </a14:imgEffect>
                    <a14:imgEffect>
                      <a14:colorTemperature colorTemp="9500"/>
                    </a14:imgEffect>
                    <a14:imgEffect>
                      <a14:saturation sat="0"/>
                    </a14:imgEffect>
                  </a14:imgLayer>
                </a14:imgProps>
              </a:ext>
            </a:extLst>
          </a:blip>
          <a:srcRect l="14164" t="15279" r="640" b="20129"/>
          <a:stretch/>
        </p:blipFill>
        <p:spPr>
          <a:xfrm>
            <a:off x="1354667" y="1975556"/>
            <a:ext cx="5429148" cy="2427112"/>
          </a:xfrm>
          <a:prstGeom prst="rect">
            <a:avLst/>
          </a:prstGeom>
        </p:spPr>
      </p:pic>
      <p:sp>
        <p:nvSpPr>
          <p:cNvPr id="9" name="Title">
            <a:extLst>
              <a:ext uri="{FF2B5EF4-FFF2-40B4-BE49-F238E27FC236}">
                <a16:creationId xmlns:a16="http://schemas.microsoft.com/office/drawing/2014/main" id="{615AB18D-E1F2-12C1-FE0C-DB7CCC77F4A2}"/>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645556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1" name="Imagem 10" descr="Gráfico, Gráfico de linhas&#10;&#10;Descrição gerada automaticamente">
            <a:extLst>
              <a:ext uri="{FF2B5EF4-FFF2-40B4-BE49-F238E27FC236}">
                <a16:creationId xmlns:a16="http://schemas.microsoft.com/office/drawing/2014/main" id="{C766A281-416E-395F-C938-14201CB38E15}"/>
              </a:ext>
            </a:extLst>
          </p:cNvPr>
          <p:cNvPicPr>
            <a:picLocks noChangeAspect="1"/>
          </p:cNvPicPr>
          <p:nvPr/>
        </p:nvPicPr>
        <p:blipFill>
          <a:blip r:embed="rId3"/>
          <a:stretch>
            <a:fillRect/>
          </a:stretch>
        </p:blipFill>
        <p:spPr>
          <a:xfrm>
            <a:off x="508507" y="1250941"/>
            <a:ext cx="5643935" cy="3950754"/>
          </a:xfrm>
          <a:prstGeom prst="rect">
            <a:avLst/>
          </a:prstGeom>
        </p:spPr>
      </p:pic>
      <p:sp>
        <p:nvSpPr>
          <p:cNvPr id="12" name="Title">
            <a:extLst>
              <a:ext uri="{FF2B5EF4-FFF2-40B4-BE49-F238E27FC236}">
                <a16:creationId xmlns:a16="http://schemas.microsoft.com/office/drawing/2014/main" id="{835C3CAC-AF88-98A1-988F-2DC0A60CB3A6}"/>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607 (near Vigano)</a:t>
            </a:r>
          </a:p>
        </p:txBody>
      </p:sp>
      <mc:AlternateContent xmlns:mc="http://schemas.openxmlformats.org/markup-compatibility/2006" xmlns:a14="http://schemas.microsoft.com/office/drawing/2010/main">
        <mc:Choice Requires="a14">
          <p:sp>
            <p:nvSpPr>
              <p:cNvPr id="13" name="Title">
                <a:extLst>
                  <a:ext uri="{FF2B5EF4-FFF2-40B4-BE49-F238E27FC236}">
                    <a16:creationId xmlns:a16="http://schemas.microsoft.com/office/drawing/2014/main" id="{38E31165-5B52-DE7F-F024-2326B7342412}"/>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𝟏𝟐</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3" name="Title">
                <a:extLst>
                  <a:ext uri="{FF2B5EF4-FFF2-40B4-BE49-F238E27FC236}">
                    <a16:creationId xmlns:a16="http://schemas.microsoft.com/office/drawing/2014/main" id="{38E31165-5B52-DE7F-F024-2326B7342412}"/>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4" name="TextBox 18">
            <a:extLst>
              <a:ext uri="{FF2B5EF4-FFF2-40B4-BE49-F238E27FC236}">
                <a16:creationId xmlns:a16="http://schemas.microsoft.com/office/drawing/2014/main" id="{F975F8D4-304B-9F39-9510-E5FC9D48D0BC}"/>
              </a:ext>
            </a:extLst>
          </p:cNvPr>
          <p:cNvSpPr txBox="1"/>
          <p:nvPr/>
        </p:nvSpPr>
        <p:spPr>
          <a:xfrm>
            <a:off x="6097413" y="5823969"/>
            <a:ext cx="6001578" cy="261610"/>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2015</a:t>
            </a:r>
            <a:endParaRPr lang="en-US" sz="1100" b="0" i="0" dirty="0">
              <a:solidFill>
                <a:srgbClr val="898989"/>
              </a:solidFill>
              <a:effectLst/>
              <a:latin typeface="IBM Plex Sans" panose="020B0503050203000203" pitchFamily="34" charset="0"/>
            </a:endParaRPr>
          </a:p>
        </p:txBody>
      </p:sp>
      <p:sp>
        <p:nvSpPr>
          <p:cNvPr id="15" name="Title">
            <a:extLst>
              <a:ext uri="{FF2B5EF4-FFF2-40B4-BE49-F238E27FC236}">
                <a16:creationId xmlns:a16="http://schemas.microsoft.com/office/drawing/2014/main" id="{FD76BD35-C36D-F358-9AB9-DA2BB95130B1}"/>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410057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err="1">
                <a:latin typeface="IBM Plex Sans" panose="020B0503050203000203" pitchFamily="34" charset="0"/>
              </a:rPr>
              <a:t>tl;dr</a:t>
            </a:r>
            <a:endParaRPr lang="en-US" b="1" dirty="0">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Enough Data</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Innovation</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Compatible responsiveness</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6</a:t>
            </a:fld>
            <a:endParaRPr lang="en-US" dirty="0">
              <a:latin typeface="IBM Plex Sans" panose="020B0503050203000203" pitchFamily="34" charset="0"/>
            </a:endParaRPr>
          </a:p>
        </p:txBody>
      </p:sp>
    </p:spTree>
    <p:extLst>
      <p:ext uri="{BB962C8B-B14F-4D97-AF65-F5344CB8AC3E}">
        <p14:creationId xmlns:p14="http://schemas.microsoft.com/office/powerpoint/2010/main" val="4279534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3" name="TextBox 18">
            <a:extLst>
              <a:ext uri="{FF2B5EF4-FFF2-40B4-BE49-F238E27FC236}">
                <a16:creationId xmlns:a16="http://schemas.microsoft.com/office/drawing/2014/main" id="{8D335F18-94F6-A307-C46E-0DC064F647DE}"/>
              </a:ext>
            </a:extLst>
          </p:cNvPr>
          <p:cNvSpPr txBox="1"/>
          <p:nvPr/>
        </p:nvSpPr>
        <p:spPr>
          <a:xfrm>
            <a:off x="6097413" y="5823969"/>
            <a:ext cx="6001578" cy="261610"/>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2015</a:t>
            </a:r>
            <a:endParaRPr lang="en-US" sz="1100" b="0" i="0" dirty="0">
              <a:solidFill>
                <a:srgbClr val="898989"/>
              </a:solidFill>
              <a:effectLst/>
              <a:latin typeface="IBM Plex Sans" panose="020B0503050203000203" pitchFamily="34" charset="0"/>
            </a:endParaRPr>
          </a:p>
        </p:txBody>
      </p:sp>
      <p:pic>
        <p:nvPicPr>
          <p:cNvPr id="6" name="Imagem 5" descr="Gráfico&#10;&#10;Descrição gerada automaticamente">
            <a:extLst>
              <a:ext uri="{FF2B5EF4-FFF2-40B4-BE49-F238E27FC236}">
                <a16:creationId xmlns:a16="http://schemas.microsoft.com/office/drawing/2014/main" id="{A6B355AA-381B-F145-E489-478B27FA4DF3}"/>
              </a:ext>
            </a:extLst>
          </p:cNvPr>
          <p:cNvPicPr>
            <a:picLocks noChangeAspect="1"/>
          </p:cNvPicPr>
          <p:nvPr/>
        </p:nvPicPr>
        <p:blipFill>
          <a:blip r:embed="rId3"/>
          <a:stretch>
            <a:fillRect/>
          </a:stretch>
        </p:blipFill>
        <p:spPr>
          <a:xfrm>
            <a:off x="452065" y="1253933"/>
            <a:ext cx="5723839" cy="4006687"/>
          </a:xfrm>
          <a:prstGeom prst="rect">
            <a:avLst/>
          </a:prstGeom>
        </p:spPr>
      </p:pic>
      <p:sp>
        <p:nvSpPr>
          <p:cNvPr id="9" name="Title">
            <a:extLst>
              <a:ext uri="{FF2B5EF4-FFF2-40B4-BE49-F238E27FC236}">
                <a16:creationId xmlns:a16="http://schemas.microsoft.com/office/drawing/2014/main" id="{19056742-C681-5645-B41C-9732B9F3818E}"/>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8169 (mall near Parco Nord Milano)</a:t>
            </a:r>
          </a:p>
        </p:txBody>
      </p:sp>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𝟏𝟑</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4"/>
                <a:stretch>
                  <a:fillRect l="-525" t="-3286"/>
                </a:stretch>
              </a:blipFill>
            </p:spPr>
            <p:txBody>
              <a:bodyPr/>
              <a:lstStyle/>
              <a:p>
                <a:r>
                  <a:rPr lang="pt-BR">
                    <a:noFill/>
                  </a:rPr>
                  <a:t> </a:t>
                </a:r>
              </a:p>
            </p:txBody>
          </p:sp>
        </mc:Fallback>
      </mc:AlternateContent>
      <p:sp>
        <p:nvSpPr>
          <p:cNvPr id="12" name="Title">
            <a:extLst>
              <a:ext uri="{FF2B5EF4-FFF2-40B4-BE49-F238E27FC236}">
                <a16:creationId xmlns:a16="http://schemas.microsoft.com/office/drawing/2014/main" id="{D94BA0EB-F75A-7123-BCD1-3481E440A1CB}"/>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1941239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Growth of regions with the maximum Moore distance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considered</a:t>
                </a:r>
              </a:p>
            </p:txBody>
          </p:sp>
        </mc:Choice>
        <mc:Fallback xmlns="">
          <p:sp>
            <p:nvSpPr>
              <p:cNvPr id="9" name="Title">
                <a:extLst>
                  <a:ext uri="{FF2B5EF4-FFF2-40B4-BE49-F238E27FC236}">
                    <a16:creationId xmlns:a16="http://schemas.microsoft.com/office/drawing/2014/main" id="{19056742-C681-5645-B41C-9732B9F3818E}"/>
                  </a:ext>
                </a:extLst>
              </p:cNvPr>
              <p:cNvSpPr txBox="1">
                <a:spLocks noRot="1" noChangeAspect="1" noMove="1" noResize="1" noEditPoints="1" noAdjustHandles="1" noChangeArrowheads="1" noChangeShapeType="1" noTextEdit="1"/>
              </p:cNvSpPr>
              <p:nvPr/>
            </p:nvSpPr>
            <p:spPr>
              <a:xfrm>
                <a:off x="0" y="1621248"/>
                <a:ext cx="6783814" cy="613952"/>
              </a:xfrm>
              <a:prstGeom prst="rect">
                <a:avLst/>
              </a:prstGeom>
              <a:blipFill>
                <a:blip r:embed="rId3"/>
                <a:stretch>
                  <a:fillRect l="-449" t="-69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3391907" y="213233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sub>
                      </m:sSub>
                      <m:r>
                        <a:rPr lang="pt-BR" sz="2800" b="1" i="1" smtClean="0">
                          <a:latin typeface="Cambria Math" panose="02040503050406030204" pitchFamily="18" charset="0"/>
                        </a:rPr>
                        <m:t>=</m:t>
                      </m:r>
                      <m:sSub>
                        <m:sSubPr>
                          <m:ctrlPr>
                            <a:rPr lang="pt-BR"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sub>
                      </m:sSub>
                      <m:r>
                        <a:rPr lang="pt-BR" sz="2800" b="1" i="1" smtClean="0">
                          <a:latin typeface="Cambria Math" panose="02040503050406030204" pitchFamily="18" charset="0"/>
                        </a:rPr>
                        <m:t>+</m:t>
                      </m:r>
                      <m:r>
                        <a:rPr lang="pt-BR" sz="2800" b="1" i="1" smtClean="0">
                          <a:latin typeface="Cambria Math" panose="02040503050406030204" pitchFamily="18" charset="0"/>
                        </a:rPr>
                        <m:t>𝟖</m:t>
                      </m:r>
                      <m:d>
                        <m:dPr>
                          <m:ctrlPr>
                            <a:rPr lang="pt-BR" sz="2800" b="1" i="1" smtClean="0">
                              <a:latin typeface="Cambria Math" panose="02040503050406030204" pitchFamily="18" charset="0"/>
                            </a:rPr>
                          </m:ctrlPr>
                        </m:dPr>
                        <m:e>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e>
                      </m:d>
                    </m:oMath>
                  </m:oMathPara>
                </a14:m>
                <a:endParaRPr lang="en-US" sz="28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3391907" y="2132334"/>
                <a:ext cx="4639889" cy="1296666"/>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82550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p:pic>
        <p:nvPicPr>
          <p:cNvPr id="10" name="Imagem 9" descr="Gráfico, Gráfico de linhas&#10;&#10;Descrição gerada automaticamente">
            <a:extLst>
              <a:ext uri="{FF2B5EF4-FFF2-40B4-BE49-F238E27FC236}">
                <a16:creationId xmlns:a16="http://schemas.microsoft.com/office/drawing/2014/main" id="{78ACE762-BFF2-41EF-9535-7157DD6058B2}"/>
              </a:ext>
            </a:extLst>
          </p:cNvPr>
          <p:cNvPicPr>
            <a:picLocks noChangeAspect="1"/>
          </p:cNvPicPr>
          <p:nvPr/>
        </p:nvPicPr>
        <p:blipFill>
          <a:blip r:embed="rId3"/>
          <a:stretch>
            <a:fillRect/>
          </a:stretch>
        </p:blipFill>
        <p:spPr>
          <a:xfrm>
            <a:off x="1309713" y="1827419"/>
            <a:ext cx="9436735" cy="4102928"/>
          </a:xfrm>
          <a:prstGeom prst="rect">
            <a:avLst/>
          </a:prstGeom>
        </p:spPr>
      </p:pic>
      <p:sp>
        <p:nvSpPr>
          <p:cNvPr id="2" name="Title">
            <a:extLst>
              <a:ext uri="{FF2B5EF4-FFF2-40B4-BE49-F238E27FC236}">
                <a16:creationId xmlns:a16="http://schemas.microsoft.com/office/drawing/2014/main" id="{796893BE-A62E-8999-F3DD-46AE6BFE3BE2}"/>
              </a:ext>
            </a:extLst>
          </p:cNvPr>
          <p:cNvSpPr txBox="1">
            <a:spLocks/>
          </p:cNvSpPr>
          <p:nvPr/>
        </p:nvSpPr>
        <p:spPr>
          <a:xfrm>
            <a:off x="1309713" y="5898537"/>
            <a:ext cx="943673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1713381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D669CDF4-D75E-000D-B173-AAD7673003BE}"/>
              </a:ext>
            </a:extLst>
          </p:cNvPr>
          <p:cNvSpPr txBox="1">
            <a:spLocks/>
          </p:cNvSpPr>
          <p:nvPr/>
        </p:nvSpPr>
        <p:spPr>
          <a:xfrm>
            <a:off x="146755" y="2132333"/>
            <a:ext cx="9742312" cy="4020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Autoregression: self correlation (p)</a:t>
            </a: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Integration: stationary time series (d)</a:t>
            </a:r>
          </a:p>
          <a:p>
            <a:pPr marL="285750" indent="-285750">
              <a:buFont typeface="Arial" panose="020B0604020202020204" pitchFamily="34" charset="0"/>
              <a:buChar char="•"/>
            </a:pPr>
            <a:endParaRPr lang="en-US" sz="1600" b="1" dirty="0">
              <a:latin typeface="IBM Plex Sans" panose="020B0503050203000203" pitchFamily="34" charset="0"/>
            </a:endParaRPr>
          </a:p>
          <a:p>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Moving Average: relation between error of previous samples and the actual (q)</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026" name="Picture 2">
            <a:extLst>
              <a:ext uri="{FF2B5EF4-FFF2-40B4-BE49-F238E27FC236}">
                <a16:creationId xmlns:a16="http://schemas.microsoft.com/office/drawing/2014/main" id="{756928D3-D639-07D1-4A31-BE54C3752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095" y="2432453"/>
            <a:ext cx="4631972" cy="1077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BCB9-AF46-1DB3-7A69-4AE2109EA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966" y="3718198"/>
            <a:ext cx="411480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9AAE44-4801-721B-7954-B55585F4F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966" y="5315800"/>
            <a:ext cx="4428067" cy="95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86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1020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p>
          <a:p>
            <a:endParaRPr lang="pt-BR" sz="1600" b="1" dirty="0">
              <a:latin typeface="IBM Plex Sans" panose="020B0503050203000203" pitchFamily="34" charset="0"/>
            </a:endParaRPr>
          </a:p>
          <a:p>
            <a:r>
              <a:rPr lang="en-US" sz="1600" b="1" dirty="0">
                <a:latin typeface="IBM Plex Sans" panose="020B0503050203000203" pitchFamily="34" charset="0"/>
              </a:rPr>
              <a:t>Best model: p=36;d=1;q=0</a:t>
            </a:r>
          </a:p>
        </p:txBody>
      </p:sp>
    </p:spTree>
    <p:extLst>
      <p:ext uri="{BB962C8B-B14F-4D97-AF65-F5344CB8AC3E}">
        <p14:creationId xmlns:p14="http://schemas.microsoft.com/office/powerpoint/2010/main" val="2665103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11401778"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Holt-Winters (HW) model: aditive </a:t>
            </a:r>
            <a:r>
              <a:rPr lang="pt-BR" sz="1600" b="1" dirty="0" err="1">
                <a:latin typeface="IBM Plex Sans" panose="020B0503050203000203" pitchFamily="34" charset="0"/>
              </a:rPr>
              <a:t>trend</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err="1">
                <a:latin typeface="IBM Plex Sans" panose="020B0503050203000203" pitchFamily="34" charset="0"/>
              </a:rPr>
              <a:t>Prophet</a:t>
            </a:r>
            <a:r>
              <a:rPr lang="pt-BR" sz="1600" b="1" dirty="0">
                <a:latin typeface="IBM Plex Sans" panose="020B0503050203000203" pitchFamily="34" charset="0"/>
              </a:rPr>
              <a:t>: </a:t>
            </a:r>
            <a:r>
              <a:rPr lang="pt-BR" sz="1600" b="1" dirty="0" err="1">
                <a:latin typeface="IBM Plex Sans" panose="020B0503050203000203" pitchFamily="34" charset="0"/>
              </a:rPr>
              <a:t>daily</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weenkly</a:t>
            </a:r>
            <a:r>
              <a:rPr lang="pt-BR" sz="1600" b="1" dirty="0">
                <a:latin typeface="IBM Plex Sans" panose="020B0503050203000203" pitchFamily="34" charset="0"/>
              </a:rPr>
              <a:t> </a:t>
            </a:r>
            <a:r>
              <a:rPr lang="pt-BR" sz="1600" b="1" dirty="0" err="1">
                <a:latin typeface="IBM Plex Sans" panose="020B0503050203000203" pitchFamily="34" charset="0"/>
              </a:rPr>
              <a:t>seazonality</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LSTM model</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ACAA77DF-DF89-7CFB-4EBC-4CBE1B703976}"/>
              </a:ext>
            </a:extLst>
          </p:cNvPr>
          <p:cNvSpPr txBox="1">
            <a:spLocks/>
          </p:cNvSpPr>
          <p:nvPr/>
        </p:nvSpPr>
        <p:spPr>
          <a:xfrm>
            <a:off x="146755" y="3002844"/>
            <a:ext cx="9742312" cy="314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Standard scaler</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Dense layer</a:t>
            </a:r>
          </a:p>
          <a:p>
            <a:pPr marL="285750" indent="-285750">
              <a:buFont typeface="Arial" panose="020B0604020202020204" pitchFamily="34" charset="0"/>
              <a:buChar char="•"/>
            </a:pPr>
            <a:endParaRPr lang="en-US" sz="1600" b="1" dirty="0">
              <a:latin typeface="IBM Plex Sans" panose="020B0503050203000203" pitchFamily="34" charset="0"/>
            </a:endParaRPr>
          </a:p>
        </p:txBody>
      </p:sp>
    </p:spTree>
    <p:extLst>
      <p:ext uri="{BB962C8B-B14F-4D97-AF65-F5344CB8AC3E}">
        <p14:creationId xmlns:p14="http://schemas.microsoft.com/office/powerpoint/2010/main" val="3755647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3"/>
          <a:stretch>
            <a:fillRect/>
          </a:stretch>
        </p:blipFill>
        <p:spPr>
          <a:xfrm>
            <a:off x="187874" y="1756859"/>
            <a:ext cx="7782082" cy="2415369"/>
          </a:xfrm>
          <a:prstGeom prst="rect">
            <a:avLst/>
          </a:prstGeom>
        </p:spPr>
      </p:pic>
    </p:spTree>
    <p:extLst>
      <p:ext uri="{BB962C8B-B14F-4D97-AF65-F5344CB8AC3E}">
        <p14:creationId xmlns:p14="http://schemas.microsoft.com/office/powerpoint/2010/main" val="2917156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3"/>
          <a:stretch>
            <a:fillRect/>
          </a:stretch>
        </p:blipFill>
        <p:spPr>
          <a:xfrm>
            <a:off x="0" y="1609959"/>
            <a:ext cx="7782082" cy="2415369"/>
          </a:xfrm>
          <a:prstGeom prst="rect">
            <a:avLst/>
          </a:prstGeom>
        </p:spPr>
      </p:pic>
      <p:sp>
        <p:nvSpPr>
          <p:cNvPr id="2" name="Title">
            <a:extLst>
              <a:ext uri="{FF2B5EF4-FFF2-40B4-BE49-F238E27FC236}">
                <a16:creationId xmlns:a16="http://schemas.microsoft.com/office/drawing/2014/main" id="{046A0DC6-E23B-7C56-CDC1-2C8CCDE1C16E}"/>
              </a:ext>
            </a:extLst>
          </p:cNvPr>
          <p:cNvSpPr txBox="1">
            <a:spLocks/>
          </p:cNvSpPr>
          <p:nvPr/>
        </p:nvSpPr>
        <p:spPr>
          <a:xfrm>
            <a:off x="7941365" y="1609959"/>
            <a:ext cx="4114800" cy="3131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(Wang 2017b) 45%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LSTM</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77%</a:t>
            </a:r>
          </a:p>
          <a:p>
            <a:endParaRPr lang="pt-BR" sz="1600" b="1" dirty="0">
              <a:latin typeface="IBM Plex Sans" panose="020B0503050203000203" pitchFamily="34" charset="0"/>
            </a:endParaRPr>
          </a:p>
          <a:p>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(Wang 2017b) 62%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HW</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similar</a:t>
            </a:r>
            <a:endParaRPr lang="en-US" sz="1600" b="1" dirty="0">
              <a:solidFill>
                <a:srgbClr val="0F62FF"/>
              </a:solidFill>
              <a:latin typeface="IBM Plex Sans" panose="020B0503050203000203" pitchFamily="34" charset="0"/>
            </a:endParaRPr>
          </a:p>
        </p:txBody>
      </p:sp>
    </p:spTree>
    <p:extLst>
      <p:ext uri="{BB962C8B-B14F-4D97-AF65-F5344CB8AC3E}">
        <p14:creationId xmlns:p14="http://schemas.microsoft.com/office/powerpoint/2010/main" val="76069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7" name="Imagem 6" descr="Uma imagem contendo Interface gráfica do usuário&#10;&#10;Descrição gerada automaticamente">
            <a:extLst>
              <a:ext uri="{FF2B5EF4-FFF2-40B4-BE49-F238E27FC236}">
                <a16:creationId xmlns:a16="http://schemas.microsoft.com/office/drawing/2014/main" id="{F4977A3F-5445-C985-C8C5-DD95CFCD24F2}"/>
              </a:ext>
            </a:extLst>
          </p:cNvPr>
          <p:cNvPicPr>
            <a:picLocks noChangeAspect="1"/>
          </p:cNvPicPr>
          <p:nvPr/>
        </p:nvPicPr>
        <p:blipFill>
          <a:blip r:embed="rId3"/>
          <a:stretch>
            <a:fillRect/>
          </a:stretch>
        </p:blipFill>
        <p:spPr>
          <a:xfrm>
            <a:off x="3789583" y="0"/>
            <a:ext cx="8402417" cy="6356350"/>
          </a:xfrm>
          <a:prstGeom prst="rect">
            <a:avLst/>
          </a:prstGeom>
        </p:spPr>
      </p:pic>
    </p:spTree>
    <p:extLst>
      <p:ext uri="{BB962C8B-B14F-4D97-AF65-F5344CB8AC3E}">
        <p14:creationId xmlns:p14="http://schemas.microsoft.com/office/powerpoint/2010/main" val="28553811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3" name="Imagem 2" descr="Gráfico, Histograma&#10;&#10;Descrição gerada automaticamente">
            <a:extLst>
              <a:ext uri="{FF2B5EF4-FFF2-40B4-BE49-F238E27FC236}">
                <a16:creationId xmlns:a16="http://schemas.microsoft.com/office/drawing/2014/main" id="{41625778-382B-D251-996C-E000E6556592}"/>
              </a:ext>
            </a:extLst>
          </p:cNvPr>
          <p:cNvPicPr>
            <a:picLocks noChangeAspect="1"/>
          </p:cNvPicPr>
          <p:nvPr/>
        </p:nvPicPr>
        <p:blipFill>
          <a:blip r:embed="rId3"/>
          <a:stretch>
            <a:fillRect/>
          </a:stretch>
        </p:blipFill>
        <p:spPr>
          <a:xfrm>
            <a:off x="3770489" y="0"/>
            <a:ext cx="8261853" cy="5783297"/>
          </a:xfrm>
          <a:prstGeom prst="rect">
            <a:avLst/>
          </a:prstGeom>
        </p:spPr>
      </p:pic>
    </p:spTree>
    <p:extLst>
      <p:ext uri="{BB962C8B-B14F-4D97-AF65-F5344CB8AC3E}">
        <p14:creationId xmlns:p14="http://schemas.microsoft.com/office/powerpoint/2010/main" val="219374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State-of-art 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latin typeface="IBM Plex Sans" panose="020B0503050203000203" pitchFamily="34" charset="0"/>
              </a:rPr>
              <a:t>[1] </a:t>
            </a:r>
            <a:r>
              <a:rPr lang="pt-BR" sz="1100" dirty="0" err="1">
                <a:latin typeface="IBM Plex Sans" panose="020B0503050203000203" pitchFamily="34" charset="0"/>
              </a:rPr>
              <a:t>Barlacchi</a:t>
            </a:r>
            <a:r>
              <a:rPr lang="pt-BR" sz="1100" dirty="0">
                <a:latin typeface="IBM Plex Sans" panose="020B0503050203000203" pitchFamily="34" charset="0"/>
              </a:rPr>
              <a:t>, G. et al. A </a:t>
            </a:r>
            <a:r>
              <a:rPr lang="pt-BR" sz="1100" dirty="0" err="1">
                <a:latin typeface="IBM Plex Sans" panose="020B0503050203000203" pitchFamily="34" charset="0"/>
              </a:rPr>
              <a:t>multi-source</a:t>
            </a:r>
            <a:r>
              <a:rPr lang="pt-BR" sz="1100" dirty="0">
                <a:latin typeface="IBM Plex Sans" panose="020B0503050203000203" pitchFamily="34" charset="0"/>
              </a:rPr>
              <a:t> </a:t>
            </a:r>
            <a:r>
              <a:rPr lang="pt-BR" sz="1100" dirty="0" err="1">
                <a:latin typeface="IBM Plex Sans" panose="020B0503050203000203" pitchFamily="34" charset="0"/>
              </a:rPr>
              <a:t>dataset</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urban</a:t>
            </a:r>
            <a:r>
              <a:rPr lang="pt-BR" sz="1100" dirty="0">
                <a:latin typeface="IBM Plex Sans" panose="020B0503050203000203" pitchFamily="34" charset="0"/>
              </a:rPr>
              <a:t> </a:t>
            </a:r>
            <a:r>
              <a:rPr lang="pt-BR" sz="1100" dirty="0" err="1">
                <a:latin typeface="IBM Plex Sans" panose="020B0503050203000203" pitchFamily="34" charset="0"/>
              </a:rPr>
              <a:t>life</a:t>
            </a:r>
            <a:r>
              <a:rPr lang="pt-BR" sz="1100" dirty="0">
                <a:latin typeface="IBM Plex Sans" panose="020B0503050203000203" pitchFamily="34" charset="0"/>
              </a:rPr>
              <a:t> in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city</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milan</a:t>
            </a:r>
            <a:r>
              <a:rPr lang="pt-BR" sz="1100" dirty="0">
                <a:latin typeface="IBM Plex Sans" panose="020B0503050203000203" pitchFamily="34" charset="0"/>
              </a:rPr>
              <a:t> </a:t>
            </a:r>
            <a:r>
              <a:rPr lang="pt-BR" sz="1100" dirty="0" err="1">
                <a:latin typeface="IBM Plex Sans" panose="020B0503050203000203" pitchFamily="34" charset="0"/>
              </a:rPr>
              <a:t>and</a:t>
            </a:r>
            <a:r>
              <a:rPr lang="pt-BR" sz="1100" dirty="0">
                <a:latin typeface="IBM Plex Sans" panose="020B0503050203000203" pitchFamily="34" charset="0"/>
              </a:rPr>
              <a:t>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province</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trentino</a:t>
            </a:r>
            <a:r>
              <a:rPr lang="pt-BR" sz="1100" dirty="0">
                <a:latin typeface="IBM Plex Sans" panose="020B0503050203000203" pitchFamily="34" charset="0"/>
              </a:rPr>
              <a:t>. </a:t>
            </a:r>
            <a:r>
              <a:rPr lang="pt-BR" sz="1100" dirty="0" err="1">
                <a:latin typeface="IBM Plex Sans" panose="020B0503050203000203" pitchFamily="34" charset="0"/>
              </a:rPr>
              <a:t>Sci</a:t>
            </a:r>
            <a:r>
              <a:rPr lang="pt-BR" sz="1100" dirty="0">
                <a:latin typeface="IBM Plex Sans" panose="020B0503050203000203" pitchFamily="34" charset="0"/>
              </a:rPr>
              <a:t> Data 2, 2015. </a:t>
            </a:r>
          </a:p>
        </p:txBody>
      </p:sp>
    </p:spTree>
    <p:extLst>
      <p:ext uri="{BB962C8B-B14F-4D97-AF65-F5344CB8AC3E}">
        <p14:creationId xmlns:p14="http://schemas.microsoft.com/office/powerpoint/2010/main" val="22484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Final </a:t>
            </a:r>
            <a:r>
              <a:rPr lang="pt-BR" dirty="0" err="1">
                <a:solidFill>
                  <a:srgbClr val="0F62FF"/>
                </a:solidFill>
                <a:latin typeface="IBM Plex Sans" panose="020B0503050203000203" pitchFamily="34" charset="0"/>
              </a:rPr>
              <a:t>considerations</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future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70</a:t>
            </a:fld>
            <a:endParaRPr lang="pt-BR"/>
          </a:p>
        </p:txBody>
      </p:sp>
    </p:spTree>
    <p:extLst>
      <p:ext uri="{BB962C8B-B14F-4D97-AF65-F5344CB8AC3E}">
        <p14:creationId xmlns:p14="http://schemas.microsoft.com/office/powerpoint/2010/main" val="18105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371CD7B-CCE8-2C15-401B-1BA843C65454}"/>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71</a:t>
            </a:fld>
            <a:endParaRPr lang="en-US" dirty="0">
              <a:latin typeface="IBM Plex Sans" panose="020B0503050203000203" pitchFamily="34" charset="0"/>
            </a:endParaRPr>
          </a:p>
        </p:txBody>
      </p:sp>
    </p:spTree>
    <p:extLst>
      <p:ext uri="{BB962C8B-B14F-4D97-AF65-F5344CB8AC3E}">
        <p14:creationId xmlns:p14="http://schemas.microsoft.com/office/powerpoint/2010/main" val="467771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5083E30-0B78-62CD-E04D-48F682C57C00}"/>
              </a:ext>
            </a:extLst>
          </p:cNvPr>
          <p:cNvSpPr txBox="1">
            <a:spLocks/>
          </p:cNvSpPr>
          <p:nvPr/>
        </p:nvSpPr>
        <p:spPr>
          <a:xfrm>
            <a:off x="6096000" y="3425950"/>
            <a:ext cx="6096000"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72</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3881756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7820DC9B-53E0-4C85-FDBC-02B8E67B8F1F}"/>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and compatible with 3GPP architecture </a:t>
            </a:r>
            <a:r>
              <a:rPr lang="en-US" b="1" dirty="0" err="1">
                <a:latin typeface="IBM Plex Sans" panose="020B0503050203000203" pitchFamily="34" charset="0"/>
              </a:rPr>
              <a:t>purposals</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73</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8606685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architecture; 3GPP architecture </a:t>
            </a:r>
            <a:r>
              <a:rPr lang="en-US" b="1" dirty="0" err="1">
                <a:latin typeface="IBM Plex Sans" panose="020B0503050203000203" pitchFamily="34" charset="0"/>
              </a:rPr>
              <a:t>purposal</a:t>
            </a:r>
            <a:endParaRPr lang="en-US" b="1" dirty="0">
              <a:latin typeface="IBM Plex Sans" panose="020B0503050203000203" pitchFamily="34" charset="0"/>
            </a:endParaRP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GDPR and other major privacy policies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74</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56482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architecture; 3GPP architecture </a:t>
            </a:r>
            <a:r>
              <a:rPr lang="en-US" b="1" dirty="0" err="1">
                <a:latin typeface="IBM Plex Sans" panose="020B0503050203000203" pitchFamily="34" charset="0"/>
              </a:rPr>
              <a:t>purposal</a:t>
            </a:r>
            <a:endParaRPr lang="en-US" b="1" dirty="0">
              <a:latin typeface="IBM Plex Sans" panose="020B0503050203000203" pitchFamily="34" charset="0"/>
            </a:endParaRP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GDPR and other major privacy policies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75</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1007667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76</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18286149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5050533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2"/>
            <a:ext cx="3771898" cy="3431117"/>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Tree>
    <p:extLst>
      <p:ext uri="{BB962C8B-B14F-4D97-AF65-F5344CB8AC3E}">
        <p14:creationId xmlns:p14="http://schemas.microsoft.com/office/powerpoint/2010/main" val="471100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2"/>
            <a:ext cx="3771898" cy="3431117"/>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7767203" y="-5167"/>
            <a:ext cx="4429993" cy="3431117"/>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8420102" y="112575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p:txBody>
      </p:sp>
    </p:spTree>
    <p:extLst>
      <p:ext uri="{BB962C8B-B14F-4D97-AF65-F5344CB8AC3E}">
        <p14:creationId xmlns:p14="http://schemas.microsoft.com/office/powerpoint/2010/main" val="1975078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solidFill>
                  <a:srgbClr val="0F62FF"/>
                </a:solidFill>
                <a:latin typeface="IBM Plex Sans" panose="020B0503050203000203" pitchFamily="34" charset="0"/>
              </a:rPr>
              <a:t>Related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8</a:t>
            </a:fld>
            <a:endParaRPr lang="pt-BR"/>
          </a:p>
        </p:txBody>
      </p:sp>
    </p:spTree>
    <p:extLst>
      <p:ext uri="{BB962C8B-B14F-4D97-AF65-F5344CB8AC3E}">
        <p14:creationId xmlns:p14="http://schemas.microsoft.com/office/powerpoint/2010/main" val="4237798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4225634"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4225635" y="3426885"/>
            <a:ext cx="4194466"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8420102" y="3424772"/>
            <a:ext cx="3771898" cy="3431117"/>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7767203" y="-5167"/>
            <a:ext cx="4429993" cy="3431117"/>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80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62417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9048751" y="4671942"/>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8420102" y="112575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p:txBody>
      </p:sp>
      <p:sp>
        <p:nvSpPr>
          <p:cNvPr id="11" name="Content Placeholder 4">
            <a:extLst>
              <a:ext uri="{FF2B5EF4-FFF2-40B4-BE49-F238E27FC236}">
                <a16:creationId xmlns:a16="http://schemas.microsoft.com/office/drawing/2014/main" id="{EF527A9B-32A1-6E52-884B-61A6F2514205}"/>
              </a:ext>
            </a:extLst>
          </p:cNvPr>
          <p:cNvSpPr txBox="1">
            <a:spLocks/>
          </p:cNvSpPr>
          <p:nvPr/>
        </p:nvSpPr>
        <p:spPr>
          <a:xfrm>
            <a:off x="3737261" y="0"/>
            <a:ext cx="4024747" cy="3431117"/>
          </a:xfrm>
          <a:prstGeom prst="rect">
            <a:avLst/>
          </a:prstGeom>
          <a:solidFill>
            <a:srgbClr val="7A81FF"/>
          </a:solidFill>
          <a:ln>
            <a:solidFill>
              <a:srgbClr val="00B0F0"/>
            </a:solid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IBM Plex Sans" panose="020B0503050203000203" pitchFamily="34" charset="0"/>
              </a:rPr>
              <a:t>Open-source</a:t>
            </a:r>
          </a:p>
        </p:txBody>
      </p:sp>
    </p:spTree>
    <p:extLst>
      <p:ext uri="{BB962C8B-B14F-4D97-AF65-F5344CB8AC3E}">
        <p14:creationId xmlns:p14="http://schemas.microsoft.com/office/powerpoint/2010/main" val="5677403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a:latin typeface="IBM Plex Sans" panose="020B0503050203000203" pitchFamily="34" charset="0"/>
              </a:rPr>
              <a:t>Future </a:t>
            </a:r>
            <a:r>
              <a:rPr lang="pt-BR" sz="4800" b="1" dirty="0" err="1">
                <a:latin typeface="IBM Plex Sans" panose="020B0503050203000203" pitchFamily="34" charset="0"/>
              </a:rPr>
              <a:t>work</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81</a:t>
            </a:fld>
            <a:endParaRPr lang="pt-BR"/>
          </a:p>
        </p:txBody>
      </p:sp>
      <p:sp>
        <p:nvSpPr>
          <p:cNvPr id="8" name="Content Placeholder 1">
            <a:extLst>
              <a:ext uri="{FF2B5EF4-FFF2-40B4-BE49-F238E27FC236}">
                <a16:creationId xmlns:a16="http://schemas.microsoft.com/office/drawing/2014/main" id="{450A028C-C907-4F2A-F323-7216C5BE1E5A}"/>
              </a:ext>
            </a:extLst>
          </p:cNvPr>
          <p:cNvSpPr txBox="1">
            <a:spLocks/>
          </p:cNvSpPr>
          <p:nvPr/>
        </p:nvSpPr>
        <p:spPr>
          <a:xfrm>
            <a:off x="838200" y="2486891"/>
            <a:ext cx="3048000" cy="942109"/>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More neighborhoods</a:t>
            </a:r>
          </a:p>
        </p:txBody>
      </p:sp>
      <p:sp>
        <p:nvSpPr>
          <p:cNvPr id="9" name="Content Placeholder 1">
            <a:extLst>
              <a:ext uri="{FF2B5EF4-FFF2-40B4-BE49-F238E27FC236}">
                <a16:creationId xmlns:a16="http://schemas.microsoft.com/office/drawing/2014/main" id="{4EDA0718-9C34-EE46-5AA0-B9038F936772}"/>
              </a:ext>
            </a:extLst>
          </p:cNvPr>
          <p:cNvSpPr txBox="1">
            <a:spLocks/>
          </p:cNvSpPr>
          <p:nvPr/>
        </p:nvSpPr>
        <p:spPr>
          <a:xfrm>
            <a:off x="838200" y="3429001"/>
            <a:ext cx="3048000" cy="1243012"/>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Heavier models</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GPUs and other advancements make cloud computing </a:t>
            </a:r>
            <a:r>
              <a:rPr lang="en-US" sz="1200" b="1" dirty="0">
                <a:solidFill>
                  <a:srgbClr val="0432FF"/>
                </a:solidFill>
                <a:latin typeface="IBM Plex Sans" panose="020B0503050203000203" pitchFamily="34" charset="0"/>
              </a:rPr>
              <a:t>cheaper</a:t>
            </a:r>
          </a:p>
        </p:txBody>
      </p:sp>
      <p:sp>
        <p:nvSpPr>
          <p:cNvPr id="10" name="Content Placeholder 1">
            <a:extLst>
              <a:ext uri="{FF2B5EF4-FFF2-40B4-BE49-F238E27FC236}">
                <a16:creationId xmlns:a16="http://schemas.microsoft.com/office/drawing/2014/main" id="{588B2E64-CAF4-9896-07D6-5745BCA61AD1}"/>
              </a:ext>
            </a:extLst>
          </p:cNvPr>
          <p:cNvSpPr txBox="1">
            <a:spLocks/>
          </p:cNvSpPr>
          <p:nvPr/>
        </p:nvSpPr>
        <p:spPr>
          <a:xfrm>
            <a:off x="6986157" y="2486891"/>
            <a:ext cx="3048000" cy="942109"/>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Multi-region model</a:t>
            </a:r>
          </a:p>
        </p:txBody>
      </p:sp>
      <p:sp>
        <p:nvSpPr>
          <p:cNvPr id="11" name="Content Placeholder 1">
            <a:extLst>
              <a:ext uri="{FF2B5EF4-FFF2-40B4-BE49-F238E27FC236}">
                <a16:creationId xmlns:a16="http://schemas.microsoft.com/office/drawing/2014/main" id="{AEF8318F-784A-F2EF-954C-DC4334E79923}"/>
              </a:ext>
            </a:extLst>
          </p:cNvPr>
          <p:cNvSpPr txBox="1">
            <a:spLocks/>
          </p:cNvSpPr>
          <p:nvPr/>
        </p:nvSpPr>
        <p:spPr>
          <a:xfrm>
            <a:off x="6986157" y="3429001"/>
            <a:ext cx="3048000" cy="1243012"/>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MTP-NT compiles a single region at a time</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A new multi-region architecture can be better</a:t>
            </a:r>
          </a:p>
        </p:txBody>
      </p:sp>
    </p:spTree>
    <p:extLst>
      <p:ext uri="{BB962C8B-B14F-4D97-AF65-F5344CB8AC3E}">
        <p14:creationId xmlns:p14="http://schemas.microsoft.com/office/powerpoint/2010/main" val="812930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93AA27-F3BD-1820-3163-CF62B9DF394A}"/>
              </a:ext>
            </a:extLst>
          </p:cNvPr>
          <p:cNvSpPr>
            <a:spLocks noGrp="1"/>
          </p:cNvSpPr>
          <p:nvPr>
            <p:ph type="title"/>
          </p:nvPr>
        </p:nvSpPr>
        <p:spPr>
          <a:xfrm>
            <a:off x="838200" y="365125"/>
            <a:ext cx="10515600" cy="1325563"/>
          </a:xfrm>
        </p:spPr>
        <p:txBody>
          <a:bodyPr>
            <a:normAutofit/>
          </a:bodyPr>
          <a:lstStyle/>
          <a:p>
            <a:pPr algn="ctr">
              <a:lnSpc>
                <a:spcPts val="2400"/>
              </a:lnSpc>
              <a:spcBef>
                <a:spcPct val="20000"/>
              </a:spcBef>
            </a:pPr>
            <a:r>
              <a:rPr lang="pt-BR" sz="4000" b="1" dirty="0" err="1">
                <a:latin typeface="IBM Plex Sans" panose="020B0503050203000203" pitchFamily="34" charset="0"/>
                <a:ea typeface="+mn-ea"/>
                <a:cs typeface="+mn-cs"/>
              </a:rPr>
              <a:t>Thanks</a:t>
            </a:r>
            <a:r>
              <a:rPr lang="pt-BR" sz="4000" b="1" dirty="0">
                <a:latin typeface="IBM Plex Sans" panose="020B0503050203000203" pitchFamily="34" charset="0"/>
                <a:ea typeface="+mn-ea"/>
                <a:cs typeface="+mn-cs"/>
              </a:rPr>
              <a:t>!</a:t>
            </a:r>
          </a:p>
        </p:txBody>
      </p:sp>
      <p:sp>
        <p:nvSpPr>
          <p:cNvPr id="8" name="Subtítulo 2">
            <a:extLst>
              <a:ext uri="{FF2B5EF4-FFF2-40B4-BE49-F238E27FC236}">
                <a16:creationId xmlns:a16="http://schemas.microsoft.com/office/drawing/2014/main" id="{9D04AA28-7C76-CB8E-7EA3-A9E15B100E85}"/>
              </a:ext>
            </a:extLst>
          </p:cNvPr>
          <p:cNvSpPr txBox="1">
            <a:spLocks/>
          </p:cNvSpPr>
          <p:nvPr/>
        </p:nvSpPr>
        <p:spPr>
          <a:xfrm>
            <a:off x="3689968" y="3454401"/>
            <a:ext cx="7873140" cy="3033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dirty="0">
                <a:solidFill>
                  <a:schemeClr val="tx1">
                    <a:lumMod val="65000"/>
                    <a:lumOff val="35000"/>
                  </a:schemeClr>
                </a:solidFill>
                <a:latin typeface="IBM Plex Sans" panose="020B0503050203000203" pitchFamily="34" charset="0"/>
              </a:rPr>
              <a:t>Patrick Luiz de Araújo</a:t>
            </a:r>
          </a:p>
          <a:p>
            <a:pPr marL="0" indent="0" algn="r">
              <a:buNone/>
            </a:pPr>
            <a:r>
              <a:rPr lang="pt-BR" sz="1500" dirty="0">
                <a:solidFill>
                  <a:schemeClr val="tx1">
                    <a:lumMod val="65000"/>
                    <a:lumOff val="35000"/>
                  </a:schemeClr>
                </a:solidFill>
                <a:latin typeface="IBM Plex Sans" panose="020B0503050203000203" pitchFamily="34" charset="0"/>
                <a:hlinkClick r:id="rId2"/>
              </a:rPr>
              <a:t>patrick@ufu.br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6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Rafael Pasquini</a:t>
            </a:r>
          </a:p>
          <a:p>
            <a:pPr marL="0" indent="0" algn="r">
              <a:buNone/>
            </a:pPr>
            <a:r>
              <a:rPr lang="pt-BR" sz="1500" dirty="0">
                <a:solidFill>
                  <a:schemeClr val="tx1">
                    <a:lumMod val="65000"/>
                    <a:lumOff val="35000"/>
                  </a:schemeClr>
                </a:solidFill>
                <a:latin typeface="IBM Plex Sans" panose="020B0503050203000203" pitchFamily="34" charset="0"/>
                <a:hlinkClick r:id="rId3"/>
              </a:rPr>
              <a:t>rafael.pasquini@ufu.br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Murillo Guimarães Carneiro</a:t>
            </a:r>
          </a:p>
          <a:p>
            <a:pPr marL="0" indent="0" algn="r">
              <a:buNone/>
            </a:pPr>
            <a:r>
              <a:rPr lang="pt-BR" sz="1500" dirty="0">
                <a:solidFill>
                  <a:schemeClr val="tx1">
                    <a:lumMod val="65000"/>
                    <a:lumOff val="35000"/>
                  </a:schemeClr>
                </a:solidFill>
                <a:latin typeface="IBM Plex Sans" panose="020B0503050203000203" pitchFamily="34" charset="0"/>
                <a:hlinkClick r:id="rId4"/>
              </a:rPr>
              <a:t>mgcarneiro@ufu.br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p:txBody>
      </p:sp>
      <p:sp>
        <p:nvSpPr>
          <p:cNvPr id="9" name="Subtitle 2">
            <a:extLst>
              <a:ext uri="{FF2B5EF4-FFF2-40B4-BE49-F238E27FC236}">
                <a16:creationId xmlns:a16="http://schemas.microsoft.com/office/drawing/2014/main" id="{DF5869F0-7AB5-C3CD-7AA5-73BAFA20B1CD}"/>
              </a:ext>
            </a:extLst>
          </p:cNvPr>
          <p:cNvSpPr txBox="1">
            <a:spLocks/>
          </p:cNvSpPr>
          <p:nvPr/>
        </p:nvSpPr>
        <p:spPr>
          <a:xfrm>
            <a:off x="794658" y="1959846"/>
            <a:ext cx="10681366" cy="1494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effectLst/>
                <a:latin typeface="IBM Plex Sans" panose="020B0503050203000203" pitchFamily="34" charset="0"/>
              </a:rPr>
              <a:t>A Mobile Traffic Predictor Enhanced by Neighboring Transportation Data (MTP-NT)</a:t>
            </a:r>
            <a:endParaRPr lang="pt-BR" b="1" dirty="0">
              <a:latin typeface="IBM Plex Sans" panose="020B0503050203000203" pitchFamily="34" charset="0"/>
            </a:endParaRPr>
          </a:p>
        </p:txBody>
      </p:sp>
      <p:sp>
        <p:nvSpPr>
          <p:cNvPr id="3" name="Slide Number Placeholder 2">
            <a:extLst>
              <a:ext uri="{FF2B5EF4-FFF2-40B4-BE49-F238E27FC236}">
                <a16:creationId xmlns:a16="http://schemas.microsoft.com/office/drawing/2014/main" id="{A3A1D4C2-A873-78C4-5BB9-10481FBEC11D}"/>
              </a:ext>
            </a:extLst>
          </p:cNvPr>
          <p:cNvSpPr>
            <a:spLocks noGrp="1"/>
          </p:cNvSpPr>
          <p:nvPr>
            <p:ph type="sldNum" sz="quarter" idx="12"/>
          </p:nvPr>
        </p:nvSpPr>
        <p:spPr/>
        <p:txBody>
          <a:bodyPr/>
          <a:lstStyle/>
          <a:p>
            <a:fld id="{C16D1434-241F-3E4A-8778-0F70095E40C3}" type="slidenum">
              <a:rPr lang="pt-BR" smtClean="0"/>
              <a:t>82</a:t>
            </a:fld>
            <a:endParaRPr lang="pt-BR"/>
          </a:p>
        </p:txBody>
      </p:sp>
    </p:spTree>
    <p:extLst>
      <p:ext uri="{BB962C8B-B14F-4D97-AF65-F5344CB8AC3E}">
        <p14:creationId xmlns:p14="http://schemas.microsoft.com/office/powerpoint/2010/main" val="428097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a:t>
            </a:r>
          </a:p>
        </p:txBody>
      </p:sp>
      <p:sp>
        <p:nvSpPr>
          <p:cNvPr id="3" name="Text Placeholder">
            <a:extLst>
              <a:ext uri="{FF2B5EF4-FFF2-40B4-BE49-F238E27FC236}">
                <a16:creationId xmlns:a16="http://schemas.microsoft.com/office/drawing/2014/main" id="{A672BC3C-1547-4ABC-32DE-207B50131A32}"/>
              </a:ext>
            </a:extLst>
          </p:cNvPr>
          <p:cNvSpPr txBox="1">
            <a:spLocks/>
          </p:cNvSpPr>
          <p:nvPr/>
        </p:nvSpPr>
        <p:spPr>
          <a:xfrm>
            <a:off x="531346" y="1215522"/>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Characterization</a:t>
            </a:r>
          </a:p>
        </p:txBody>
      </p:sp>
      <p:sp>
        <p:nvSpPr>
          <p:cNvPr id="6" name="Text Placeholder">
            <a:extLst>
              <a:ext uri="{FF2B5EF4-FFF2-40B4-BE49-F238E27FC236}">
                <a16:creationId xmlns:a16="http://schemas.microsoft.com/office/drawing/2014/main" id="{8CB44D67-C82B-060B-C614-45807F93950C}"/>
              </a:ext>
            </a:extLst>
          </p:cNvPr>
          <p:cNvSpPr txBox="1">
            <a:spLocks/>
          </p:cNvSpPr>
          <p:nvPr/>
        </p:nvSpPr>
        <p:spPr>
          <a:xfrm>
            <a:off x="6096000" y="3296174"/>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Prediction</a:t>
            </a:r>
          </a:p>
        </p:txBody>
      </p:sp>
      <p:sp>
        <p:nvSpPr>
          <p:cNvPr id="9" name="Title">
            <a:extLst>
              <a:ext uri="{FF2B5EF4-FFF2-40B4-BE49-F238E27FC236}">
                <a16:creationId xmlns:a16="http://schemas.microsoft.com/office/drawing/2014/main" id="{FEB6994C-159D-4F85-A1B7-8D40B9C2785F}"/>
              </a:ext>
            </a:extLst>
          </p:cNvPr>
          <p:cNvSpPr>
            <a:spLocks noGrp="1"/>
          </p:cNvSpPr>
          <p:nvPr>
            <p:ph type="title"/>
          </p:nvPr>
        </p:nvSpPr>
        <p:spPr>
          <a:xfrm>
            <a:off x="531346" y="1923957"/>
            <a:ext cx="4133088" cy="804672"/>
          </a:xfrm>
        </p:spPr>
        <p:txBody>
          <a:bodyPr>
            <a:normAutofit/>
          </a:bodyPr>
          <a:lstStyle/>
          <a:p>
            <a:r>
              <a:rPr lang="en-US" sz="1200" b="1" dirty="0">
                <a:latin typeface="IBM Plex Sans" panose="020B0503050203000203" pitchFamily="34" charset="0"/>
              </a:rPr>
              <a:t>Metrics and mathematical characteristics of network usage</a:t>
            </a:r>
          </a:p>
        </p:txBody>
      </p:sp>
      <p:sp>
        <p:nvSpPr>
          <p:cNvPr id="10" name="Title">
            <a:extLst>
              <a:ext uri="{FF2B5EF4-FFF2-40B4-BE49-F238E27FC236}">
                <a16:creationId xmlns:a16="http://schemas.microsoft.com/office/drawing/2014/main" id="{1BDF527A-BA92-D08F-EAAF-AF9204368BB6}"/>
              </a:ext>
            </a:extLst>
          </p:cNvPr>
          <p:cNvSpPr txBox="1">
            <a:spLocks/>
          </p:cNvSpPr>
          <p:nvPr/>
        </p:nvSpPr>
        <p:spPr>
          <a:xfrm>
            <a:off x="6096000" y="3929396"/>
            <a:ext cx="4133088" cy="804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Mathematical models to predict network traffic</a:t>
            </a:r>
          </a:p>
        </p:txBody>
      </p:sp>
    </p:spTree>
    <p:extLst>
      <p:ext uri="{BB962C8B-B14F-4D97-AF65-F5344CB8AC3E}">
        <p14:creationId xmlns:p14="http://schemas.microsoft.com/office/powerpoint/2010/main" val="3703666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15060</TotalTime>
  <Words>5712</Words>
  <Application>Microsoft Macintosh PowerPoint</Application>
  <PresentationFormat>Widescreen</PresentationFormat>
  <Paragraphs>991</Paragraphs>
  <Slides>82</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Calibri Light</vt:lpstr>
      <vt:lpstr>Cambria Math</vt:lpstr>
      <vt:lpstr>IBM Plex Sans</vt:lpstr>
      <vt:lpstr>Office Theme</vt:lpstr>
      <vt:lpstr>A Mobile Traffic Predictor Enhanced by Neighboring Transportation Data (MTP-NT)</vt:lpstr>
      <vt:lpstr>Contents</vt:lpstr>
      <vt:lpstr>Data per month, per smartphone in 2028</vt:lpstr>
      <vt:lpstr>PowerPoint Presentation</vt:lpstr>
      <vt:lpstr>PowerPoint Presentation</vt:lpstr>
      <vt:lpstr>tl;dr</vt:lpstr>
      <vt:lpstr>Mobile Traffic Predictor Enhanced by Neighboring Transportation Data MTP-NT</vt:lpstr>
      <vt:lpstr>Contents</vt:lpstr>
      <vt:lpstr>Metrics and mathematical characteristics of network usage</vt:lpstr>
      <vt:lpstr>Regions of the city grouped based on network usage patterns1    Composition of trimodal distributions to describe the network traffic2  Sand temporal distribution of the network traffic results into extremely insufficient utilization of network resources2    Traffic was concentrated in some regions (city center) and peak hours3</vt:lpstr>
      <vt:lpstr>PowerPoint Presentation</vt:lpstr>
      <vt:lpstr>2844 Base Stations (BSs) in Suzhou  500m2x 500m2  Uses the neighborhood concept  LSTM Cells paired with Global and Local Autoencoders</vt:lpstr>
      <vt:lpstr>PowerPoint Presentation</vt:lpstr>
      <vt:lpstr>5929 Base Stations (BSs), 1.5 million users  In-tower and inter-tower traffic  Temporal correlations between physically distant towers  Graph Neural Network (GNN) architecture</vt:lpstr>
      <vt:lpstr>PowerPoint Presentation</vt:lpstr>
      <vt:lpstr>PowerPoint Presentation</vt:lpstr>
      <vt:lpstr>PowerPoint Presentation</vt:lpstr>
      <vt:lpstr>Contents</vt:lpstr>
      <vt:lpstr>PowerPoint Presentation</vt:lpstr>
      <vt:lpstr>Hardware middleboxes become software functions  Rely on dedicated hardware and/or cloud</vt:lpstr>
      <vt:lpstr>PowerPoint Presentation</vt:lpstr>
      <vt:lpstr>Main advantages according to European Telecommunications Standards (ETSI)1 </vt:lpstr>
      <vt:lpstr>Network Traffic Monitoring and Analysis  Also a NFV  Problems</vt:lpstr>
      <vt:lpstr>How does it flow?  How to store?  Is there a open standard?</vt:lpstr>
      <vt:lpstr>Flow collectors/Network exporters and collectors  Radio Access Network (RAN) layer  Network Data Analytics Function (NWDAF)1</vt:lpstr>
      <vt:lpstr>NoSQL12  Less performance penalties with large datasets  Popular open source solutions</vt:lpstr>
      <vt:lpstr>The data is pulled by the MTP-NT, which can be seen as a NTMA</vt:lpstr>
      <vt:lpstr>PowerPoint Presentation</vt:lpstr>
      <vt:lpstr>PowerPoint Presentation</vt:lpstr>
      <vt:lpstr>Database to Milan and Trento from November 1st to December 31st of 20131</vt:lpstr>
      <vt:lpstr>Telecommunications dataset from Milan</vt:lpstr>
      <vt:lpstr>Anonymization of data</vt:lpstr>
      <vt:lpstr>PowerPoint Presentation</vt:lpstr>
      <vt:lpstr>PowerPoint Presentation</vt:lpstr>
      <vt:lpstr>PowerPoint Presentation</vt:lpstr>
      <vt:lpstr>Sudden changes in network usage can make predictions inaccurate1  Despite changes, patterns can be identified and models could be developed2  Traffic “hubs” can be a good source of information to traffic prediction3,4    </vt:lpstr>
      <vt:lpstr>PowerPoint Presentation</vt:lpstr>
      <vt:lpstr>10,000 regions  1 CDR sample for each 10 minutes, from November 1st to December 31st of 2013. Total: 8928 traffic samples for each region    </vt:lpstr>
      <vt:lpstr>Moore neighborhood</vt:lpstr>
      <vt:lpstr>T: Set of transport hubs  f: Feature selection to choose the most pertinent transport hubs to the given region  T_sel (x^(m,n) ): Group of transport hubs selected to a given region</vt:lpstr>
      <vt:lpstr>Contents</vt:lpstr>
      <vt:lpstr>PowerPoint Presentation</vt:lpstr>
      <vt:lpstr>PowerPoint Presentation</vt:lpstr>
      <vt:lpstr>PowerPoint Presentation</vt:lpstr>
      <vt:lpstr>Branch 1</vt:lpstr>
      <vt:lpstr>Branch 2</vt:lpstr>
      <vt:lpstr>Concatenate and output step</vt:lpstr>
      <vt:lpstr>PowerPoint Presentation</vt:lpstr>
      <vt:lpstr>Contents</vt:lpstr>
      <vt:lpstr>Moore regions: 1; 1~2; 1~3; … ; 1~5</vt:lpstr>
      <vt:lpstr>Moore regions: 1; 1~2; 1~3; … ; 1~5</vt:lpstr>
      <vt:lpstr>Moore regions: 1; 1~2; 1~3; … ; 1~5</vt:lpstr>
      <vt:lpstr>PowerPoint Presentation</vt:lpstr>
      <vt:lpstr>Moore regions: 1; 1~2; 1~3; … ; 1~5</vt:lpstr>
      <vt:lpstr>Evaluation metric</vt:lpstr>
      <vt:lpstr>Descendent error</vt:lpstr>
      <vt:lpstr>Better overall performance, specially in:</vt:lpstr>
      <vt:lpstr>PowerPoint Presentation</vt:lpstr>
      <vt:lpstr>Considerations of transport hubs</vt:lpstr>
      <vt:lpstr>Considerations of transport hubs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Scenario in 5G</vt:lpstr>
      <vt:lpstr>Scenario in 5G</vt:lpstr>
      <vt:lpstr>Scenario in 5G</vt:lpstr>
      <vt:lpstr>Scenario in 5G</vt:lpstr>
      <vt:lpstr>Scenario in 5G</vt:lpstr>
      <vt:lpstr>MTP-NT</vt:lpstr>
      <vt:lpstr>MTP-NT</vt:lpstr>
      <vt:lpstr>MTP-NT</vt:lpstr>
      <vt:lpstr>MTP-NT</vt:lpstr>
      <vt:lpstr>MTP-NT</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Traffic Predictor Enhanced by Neighboring Transportation Data (MTP-NT)</dc:title>
  <dc:creator>Patrick Luiz de Araujo</dc:creator>
  <cp:lastModifiedBy>Patrick Luiz de Araujo</cp:lastModifiedBy>
  <cp:revision>21</cp:revision>
  <dcterms:created xsi:type="dcterms:W3CDTF">2023-06-29T10:33:55Z</dcterms:created>
  <dcterms:modified xsi:type="dcterms:W3CDTF">2023-10-04T02:13:54Z</dcterms:modified>
</cp:coreProperties>
</file>